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heme/theme2.xml" ContentType="application/vnd.openxmlformats-officedocument.theme+xml"/>
  <Override PartName="/ppt/tags/tag19.xml" ContentType="application/vnd.openxmlformats-officedocument.presentationml.tags+xml"/>
  <Override PartName="/ppt/notesSlides/notesSlide1.xml" ContentType="application/vnd.openxmlformats-officedocument.presentationml.notesSlide+xml"/>
  <Override PartName="/ppt/tags/tag20.xml" ContentType="application/vnd.openxmlformats-officedocument.presentationml.tags+xml"/>
  <Override PartName="/ppt/notesSlides/notesSlide2.xml" ContentType="application/vnd.openxmlformats-officedocument.presentationml.notesSlide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tags/tag22.xml" ContentType="application/vnd.openxmlformats-officedocument.presentationml.tags+xml"/>
  <Override PartName="/ppt/notesSlides/notesSlide4.xml" ContentType="application/vnd.openxmlformats-officedocument.presentationml.notesSlide+xml"/>
  <Override PartName="/ppt/tags/tag23.xml" ContentType="application/vnd.openxmlformats-officedocument.presentationml.tags+xml"/>
  <Override PartName="/ppt/notesSlides/notesSlide5.xml" ContentType="application/vnd.openxmlformats-officedocument.presentationml.notesSlide+xml"/>
  <Override PartName="/ppt/tags/tag24.xml" ContentType="application/vnd.openxmlformats-officedocument.presentationml.tags+xml"/>
  <Override PartName="/ppt/notesSlides/notesSlide6.xml" ContentType="application/vnd.openxmlformats-officedocument.presentationml.notesSlide+xml"/>
  <Override PartName="/ppt/tags/tag25.xml" ContentType="application/vnd.openxmlformats-officedocument.presentationml.tags+xml"/>
  <Override PartName="/ppt/notesSlides/notesSlide7.xml" ContentType="application/vnd.openxmlformats-officedocument.presentationml.notesSlide+xml"/>
  <Override PartName="/ppt/tags/tag26.xml" ContentType="application/vnd.openxmlformats-officedocument.presentationml.tags+xml"/>
  <Override PartName="/ppt/notesSlides/notesSlide8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9.xml" ContentType="application/vnd.openxmlformats-officedocument.presentationml.notesSlide+xml"/>
  <Override PartName="/ppt/tags/tag29.xml" ContentType="application/vnd.openxmlformats-officedocument.presentationml.tags+xml"/>
  <Override PartName="/ppt/notesSlides/notesSlide10.xml" ContentType="application/vnd.openxmlformats-officedocument.presentationml.notesSlide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tags/tag31.xml" ContentType="application/vnd.openxmlformats-officedocument.presentationml.tags+xml"/>
  <Override PartName="/ppt/notesSlides/notesSlide12.xml" ContentType="application/vnd.openxmlformats-officedocument.presentationml.notesSlide+xml"/>
  <Override PartName="/ppt/tags/tag32.xml" ContentType="application/vnd.openxmlformats-officedocument.presentationml.tags+xml"/>
  <Override PartName="/ppt/notesSlides/notesSlide13.xml" ContentType="application/vnd.openxmlformats-officedocument.presentationml.notesSlide+xml"/>
  <Override PartName="/ppt/tags/tag33.xml" ContentType="application/vnd.openxmlformats-officedocument.presentationml.tags+xml"/>
  <Override PartName="/ppt/notesSlides/notesSlide14.xml" ContentType="application/vnd.openxmlformats-officedocument.presentationml.notesSlide+xml"/>
  <Override PartName="/ppt/tags/tag34.xml" ContentType="application/vnd.openxmlformats-officedocument.presentationml.tags+xml"/>
  <Override PartName="/ppt/notesSlides/notesSlide15.xml" ContentType="application/vnd.openxmlformats-officedocument.presentationml.notesSlide+xml"/>
  <Override PartName="/ppt/tags/tag35.xml" ContentType="application/vnd.openxmlformats-officedocument.presentationml.tags+xml"/>
  <Override PartName="/ppt/notesSlides/notesSlide16.xml" ContentType="application/vnd.openxmlformats-officedocument.presentationml.notesSlide+xml"/>
  <Override PartName="/ppt/tags/tag36.xml" ContentType="application/vnd.openxmlformats-officedocument.presentationml.tags+xml"/>
  <Override PartName="/ppt/notesSlides/notesSlide17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8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9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20.xml" ContentType="application/vnd.openxmlformats-officedocument.presentationml.notesSlide+xml"/>
  <Override PartName="/ppt/tags/tag46.xml" ContentType="application/vnd.openxmlformats-officedocument.presentationml.tags+xml"/>
  <Override PartName="/ppt/notesSlides/notesSlide21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2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23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4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25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26.xml" ContentType="application/vnd.openxmlformats-officedocument.presentationml.notesSlide+xml"/>
  <Override PartName="/ppt/tags/tag57.xml" ContentType="application/vnd.openxmlformats-officedocument.presentationml.tags+xml"/>
  <Override PartName="/ppt/notesSlides/notesSlide27.xml" ContentType="application/vnd.openxmlformats-officedocument.presentationml.notesSlide+xml"/>
  <Override PartName="/ppt/tags/tag58.xml" ContentType="application/vnd.openxmlformats-officedocument.presentationml.tags+xml"/>
  <Override PartName="/ppt/notesSlides/notesSlide28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29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30.xml" ContentType="application/vnd.openxmlformats-officedocument.presentationml.notesSlide+xml"/>
  <Override PartName="/ppt/tags/tag63.xml" ContentType="application/vnd.openxmlformats-officedocument.presentationml.tags+xml"/>
  <Override PartName="/ppt/notesSlides/notesSlide31.xml" ContentType="application/vnd.openxmlformats-officedocument.presentationml.notesSlide+xml"/>
  <Override PartName="/ppt/tags/tag64.xml" ContentType="application/vnd.openxmlformats-officedocument.presentationml.tags+xml"/>
  <Override PartName="/ppt/notesSlides/notesSlide32.xml" ContentType="application/vnd.openxmlformats-officedocument.presentationml.notesSlide+xml"/>
  <Override PartName="/ppt/tags/tag65.xml" ContentType="application/vnd.openxmlformats-officedocument.presentationml.tags+xml"/>
  <Override PartName="/ppt/notesSlides/notesSlide33.xml" ContentType="application/vnd.openxmlformats-officedocument.presentationml.notesSlide+xml"/>
  <Override PartName="/ppt/tags/tag66.xml" ContentType="application/vnd.openxmlformats-officedocument.presentationml.tags+xml"/>
  <Override PartName="/ppt/notesSlides/notesSlide34.xml" ContentType="application/vnd.openxmlformats-officedocument.presentationml.notesSlide+xml"/>
  <Override PartName="/ppt/tags/tag67.xml" ContentType="application/vnd.openxmlformats-officedocument.presentationml.tags+xml"/>
  <Override PartName="/ppt/notesSlides/notesSlide35.xml" ContentType="application/vnd.openxmlformats-officedocument.presentationml.notesSlid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36.xml" ContentType="application/vnd.openxmlformats-officedocument.presentationml.notesSlide+xml"/>
  <Override PartName="/ppt/tags/tag70.xml" ContentType="application/vnd.openxmlformats-officedocument.presentationml.tags+xml"/>
  <Override PartName="/ppt/notesSlides/notesSlide37.xml" ContentType="application/vnd.openxmlformats-officedocument.presentationml.notesSlide+xml"/>
  <Override PartName="/ppt/tags/tag71.xml" ContentType="application/vnd.openxmlformats-officedocument.presentationml.tags+xml"/>
  <Override PartName="/ppt/notesSlides/notesSlide38.xml" ContentType="application/vnd.openxmlformats-officedocument.presentationml.notesSlide+xml"/>
  <Override PartName="/ppt/tags/tag72.xml" ContentType="application/vnd.openxmlformats-officedocument.presentationml.tags+xml"/>
  <Override PartName="/ppt/notesSlides/notesSlide39.xml" ContentType="application/vnd.openxmlformats-officedocument.presentationml.notesSlide+xml"/>
  <Override PartName="/ppt/tags/tag73.xml" ContentType="application/vnd.openxmlformats-officedocument.presentationml.tags+xml"/>
  <Override PartName="/ppt/notesSlides/notesSlide40.xml" ContentType="application/vnd.openxmlformats-officedocument.presentationml.notesSlide+xml"/>
  <Override PartName="/ppt/tags/tag74.xml" ContentType="application/vnd.openxmlformats-officedocument.presentationml.tags+xml"/>
  <Override PartName="/ppt/notesSlides/notesSlide41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42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43.xml" ContentType="application/vnd.openxmlformats-officedocument.presentationml.notesSlide+xml"/>
  <Override PartName="/ppt/tags/tag79.xml" ContentType="application/vnd.openxmlformats-officedocument.presentationml.tags+xml"/>
  <Override PartName="/ppt/notesSlides/notesSlide44.xml" ContentType="application/vnd.openxmlformats-officedocument.presentationml.notesSlide+xml"/>
  <Override PartName="/ppt/tags/tag80.xml" ContentType="application/vnd.openxmlformats-officedocument.presentationml.tags+xml"/>
  <Override PartName="/ppt/notesSlides/notesSlide45.xml" ContentType="application/vnd.openxmlformats-officedocument.presentationml.notesSlide+xml"/>
  <Override PartName="/ppt/tags/tag81.xml" ContentType="application/vnd.openxmlformats-officedocument.presentationml.tags+xml"/>
  <Override PartName="/ppt/notesSlides/notesSlide46.xml" ContentType="application/vnd.openxmlformats-officedocument.presentationml.notesSlide+xml"/>
  <Override PartName="/ppt/tags/tag82.xml" ContentType="application/vnd.openxmlformats-officedocument.presentationml.tags+xml"/>
  <Override PartName="/ppt/notesSlides/notesSlide47.xml" ContentType="application/vnd.openxmlformats-officedocument.presentationml.notesSlide+xml"/>
  <Override PartName="/ppt/tags/tag83.xml" ContentType="application/vnd.openxmlformats-officedocument.presentationml.tags+xml"/>
  <Override PartName="/ppt/notesSlides/notesSlide48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notesSlides/notesSlide49.xml" ContentType="application/vnd.openxmlformats-officedocument.presentationml.notesSlide+xml"/>
  <Override PartName="/ppt/tags/tag86.xml" ContentType="application/vnd.openxmlformats-officedocument.presentationml.tags+xml"/>
  <Override PartName="/ppt/notesSlides/notesSlide50.xml" ContentType="application/vnd.openxmlformats-officedocument.presentationml.notesSlide+xml"/>
  <Override PartName="/ppt/tags/tag87.xml" ContentType="application/vnd.openxmlformats-officedocument.presentationml.tags+xml"/>
  <Override PartName="/ppt/notesSlides/notesSlide51.xml" ContentType="application/vnd.openxmlformats-officedocument.presentationml.notesSlide+xml"/>
  <Override PartName="/ppt/tags/tag88.xml" ContentType="application/vnd.openxmlformats-officedocument.presentationml.tags+xml"/>
  <Override PartName="/ppt/notesSlides/notesSlide52.xml" ContentType="application/vnd.openxmlformats-officedocument.presentationml.notesSlide+xml"/>
  <Override PartName="/ppt/tags/tag89.xml" ContentType="application/vnd.openxmlformats-officedocument.presentationml.tags+xml"/>
  <Override PartName="/ppt/notesSlides/notesSlide53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54.xml" ContentType="application/vnd.openxmlformats-officedocument.presentationml.notesSlide+xml"/>
  <Override PartName="/ppt/tags/tag92.xml" ContentType="application/vnd.openxmlformats-officedocument.presentationml.tags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tags/tag93.xml" ContentType="application/vnd.openxmlformats-officedocument.presentationml.tags+xml"/>
  <Override PartName="/ppt/notesSlides/notesSlide57.xml" ContentType="application/vnd.openxmlformats-officedocument.presentationml.notesSlide+xml"/>
  <Override PartName="/ppt/tags/tag94.xml" ContentType="application/vnd.openxmlformats-officedocument.presentationml.tags+xml"/>
  <Override PartName="/ppt/notesSlides/notesSlide58.xml" ContentType="application/vnd.openxmlformats-officedocument.presentationml.notesSlide+xml"/>
  <Override PartName="/ppt/tags/tag95.xml" ContentType="application/vnd.openxmlformats-officedocument.presentationml.tags+xml"/>
  <Override PartName="/ppt/notesSlides/notesSlide59.xml" ContentType="application/vnd.openxmlformats-officedocument.presentationml.notesSlide+xml"/>
  <Override PartName="/ppt/tags/tag96.xml" ContentType="application/vnd.openxmlformats-officedocument.presentationml.tags+xml"/>
  <Override PartName="/ppt/notesSlides/notesSlide60.xml" ContentType="application/vnd.openxmlformats-officedocument.presentationml.notesSlide+xml"/>
  <Override PartName="/ppt/tags/tag97.xml" ContentType="application/vnd.openxmlformats-officedocument.presentationml.tags+xml"/>
  <Override PartName="/ppt/notesSlides/notesSlide61.xml" ContentType="application/vnd.openxmlformats-officedocument.presentationml.notesSlide+xml"/>
  <Override PartName="/ppt/tags/tag98.xml" ContentType="application/vnd.openxmlformats-officedocument.presentationml.tags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notesSlides/notesSlide64.xml" ContentType="application/vnd.openxmlformats-officedocument.presentationml.notesSlide+xml"/>
  <Override PartName="/ppt/tags/tag101.xml" ContentType="application/vnd.openxmlformats-officedocument.presentationml.tags+xml"/>
  <Override PartName="/ppt/notesSlides/notesSlide65.xml" ContentType="application/vnd.openxmlformats-officedocument.presentationml.notesSlide+xml"/>
  <Override PartName="/ppt/tags/tag102.xml" ContentType="application/vnd.openxmlformats-officedocument.presentationml.tags+xml"/>
  <Override PartName="/ppt/notesSlides/notesSlide66.xml" ContentType="application/vnd.openxmlformats-officedocument.presentationml.notesSlide+xml"/>
  <Override PartName="/ppt/tags/tag103.xml" ContentType="application/vnd.openxmlformats-officedocument.presentationml.tags+xml"/>
  <Override PartName="/ppt/notesSlides/notesSlide67.xml" ContentType="application/vnd.openxmlformats-officedocument.presentationml.notesSlide+xml"/>
  <Override PartName="/ppt/tags/tag104.xml" ContentType="application/vnd.openxmlformats-officedocument.presentationml.tags+xml"/>
  <Override PartName="/ppt/notesSlides/notesSlide68.xml" ContentType="application/vnd.openxmlformats-officedocument.presentationml.notesSlide+xml"/>
  <Override PartName="/ppt/tags/tag105.xml" ContentType="application/vnd.openxmlformats-officedocument.presentationml.tags+xml"/>
  <Override PartName="/ppt/notesSlides/notesSlide69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70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71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72.xml" ContentType="application/vnd.openxmlformats-officedocument.presentationml.notesSlide+xml"/>
  <Override PartName="/ppt/tags/tag112.xml" ContentType="application/vnd.openxmlformats-officedocument.presentationml.tags+xml"/>
  <Override PartName="/ppt/notesSlides/notesSlide73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74.xml" ContentType="application/vnd.openxmlformats-officedocument.presentationml.notesSlide+xml"/>
  <Override PartName="/ppt/tags/tag115.xml" ContentType="application/vnd.openxmlformats-officedocument.presentationml.tags+xml"/>
  <Override PartName="/ppt/notesSlides/notesSlide75.xml" ContentType="application/vnd.openxmlformats-officedocument.presentationml.notesSlide+xml"/>
  <Override PartName="/ppt/tags/tag116.xml" ContentType="application/vnd.openxmlformats-officedocument.presentationml.tags+xml"/>
  <Override PartName="/ppt/notesSlides/notesSlide76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77.xml" ContentType="application/vnd.openxmlformats-officedocument.presentationml.notesSlide+xml"/>
  <Override PartName="/ppt/tags/tag119.xml" ContentType="application/vnd.openxmlformats-officedocument.presentationml.tags+xml"/>
  <Override PartName="/ppt/notesSlides/notesSlide78.xml" ContentType="application/vnd.openxmlformats-officedocument.presentationml.notesSlide+xml"/>
  <Override PartName="/ppt/tags/tag120.xml" ContentType="application/vnd.openxmlformats-officedocument.presentationml.tags+xml"/>
  <Override PartName="/ppt/notesSlides/notesSlide79.xml" ContentType="application/vnd.openxmlformats-officedocument.presentationml.notesSlide+xml"/>
  <Override PartName="/ppt/tags/tag121.xml" ContentType="application/vnd.openxmlformats-officedocument.presentationml.tags+xml"/>
  <Override PartName="/ppt/notesSlides/notesSlide80.xml" ContentType="application/vnd.openxmlformats-officedocument.presentationml.notesSlide+xml"/>
  <Override PartName="/ppt/tags/tag122.xml" ContentType="application/vnd.openxmlformats-officedocument.presentationml.tags+xml"/>
  <Override PartName="/ppt/notesSlides/notesSlide81.xml" ContentType="application/vnd.openxmlformats-officedocument.presentationml.notesSlide+xml"/>
  <Override PartName="/ppt/tags/tag123.xml" ContentType="application/vnd.openxmlformats-officedocument.presentationml.tags+xml"/>
  <Override PartName="/ppt/notesSlides/notesSlide82.xml" ContentType="application/vnd.openxmlformats-officedocument.presentationml.notesSlide+xml"/>
  <Override PartName="/ppt/tags/tag124.xml" ContentType="application/vnd.openxmlformats-officedocument.presentationml.tags+xml"/>
  <Override PartName="/ppt/notesSlides/notesSlide83.xml" ContentType="application/vnd.openxmlformats-officedocument.presentationml.notesSlid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84.xml" ContentType="application/vnd.openxmlformats-officedocument.presentationml.notesSlide+xml"/>
  <Override PartName="/ppt/tags/tag127.xml" ContentType="application/vnd.openxmlformats-officedocument.presentationml.tags+xml"/>
  <Override PartName="/ppt/notesSlides/notesSlide85.xml" ContentType="application/vnd.openxmlformats-officedocument.presentationml.notesSlide+xml"/>
  <Override PartName="/ppt/tags/tag128.xml" ContentType="application/vnd.openxmlformats-officedocument.presentationml.tags+xml"/>
  <Override PartName="/ppt/notesSlides/notesSlide86.xml" ContentType="application/vnd.openxmlformats-officedocument.presentationml.notesSlide+xml"/>
  <Override PartName="/ppt/tags/tag129.xml" ContentType="application/vnd.openxmlformats-officedocument.presentationml.tags+xml"/>
  <Override PartName="/ppt/notesSlides/notesSlide87.xml" ContentType="application/vnd.openxmlformats-officedocument.presentationml.notesSlide+xml"/>
  <Override PartName="/ppt/tags/tag130.xml" ContentType="application/vnd.openxmlformats-officedocument.presentationml.tags+xml"/>
  <Override PartName="/ppt/notesSlides/notesSlide88.xml" ContentType="application/vnd.openxmlformats-officedocument.presentationml.notesSlide+xml"/>
  <Override PartName="/ppt/tags/tag131.xml" ContentType="application/vnd.openxmlformats-officedocument.presentationml.tags+xml"/>
  <Override PartName="/ppt/notesSlides/notesSlide89.xml" ContentType="application/vnd.openxmlformats-officedocument.presentationml.notesSlide+xml"/>
  <Override PartName="/ppt/tags/tag132.xml" ContentType="application/vnd.openxmlformats-officedocument.presentationml.tags+xml"/>
  <Override PartName="/ppt/notesSlides/notesSlide90.xml" ContentType="application/vnd.openxmlformats-officedocument.presentationml.notesSlide+xml"/>
  <Override PartName="/ppt/tags/tag133.xml" ContentType="application/vnd.openxmlformats-officedocument.presentationml.tags+xml"/>
  <Override PartName="/ppt/notesSlides/notesSlide91.xml" ContentType="application/vnd.openxmlformats-officedocument.presentationml.notesSlide+xml"/>
  <Override PartName="/ppt/tags/tag134.xml" ContentType="application/vnd.openxmlformats-officedocument.presentationml.tags+xml"/>
  <Override PartName="/ppt/notesSlides/notesSlide92.xml" ContentType="application/vnd.openxmlformats-officedocument.presentationml.notesSlide+xml"/>
  <Override PartName="/ppt/tags/tag135.xml" ContentType="application/vnd.openxmlformats-officedocument.presentationml.tags+xml"/>
  <Override PartName="/ppt/notesSlides/notesSlide93.xml" ContentType="application/vnd.openxmlformats-officedocument.presentationml.notesSlide+xml"/>
  <Override PartName="/ppt/tags/tag136.xml" ContentType="application/vnd.openxmlformats-officedocument.presentationml.tags+xml"/>
  <Override PartName="/ppt/notesSlides/notesSlide94.xml" ContentType="application/vnd.openxmlformats-officedocument.presentationml.notesSlide+xml"/>
  <Override PartName="/ppt/tags/tag137.xml" ContentType="application/vnd.openxmlformats-officedocument.presentationml.tags+xml"/>
  <Override PartName="/ppt/notesSlides/notesSlide95.xml" ContentType="application/vnd.openxmlformats-officedocument.presentationml.notesSlide+xml"/>
  <Override PartName="/ppt/tags/tag138.xml" ContentType="application/vnd.openxmlformats-officedocument.presentationml.tags+xml"/>
  <Override PartName="/ppt/notesSlides/notesSlide96.xml" ContentType="application/vnd.openxmlformats-officedocument.presentationml.notesSlide+xml"/>
  <Override PartName="/ppt/tags/tag139.xml" ContentType="application/vnd.openxmlformats-officedocument.presentationml.tags+xml"/>
  <Override PartName="/ppt/notesSlides/notesSlide97.xml" ContentType="application/vnd.openxmlformats-officedocument.presentationml.notesSlide+xml"/>
  <Override PartName="/ppt/tags/tag140.xml" ContentType="application/vnd.openxmlformats-officedocument.presentationml.tags+xml"/>
  <Override PartName="/ppt/notesSlides/notesSlide98.xml" ContentType="application/vnd.openxmlformats-officedocument.presentationml.notesSlide+xml"/>
  <Override PartName="/ppt/tags/tag141.xml" ContentType="application/vnd.openxmlformats-officedocument.presentationml.tags+xml"/>
  <Override PartName="/ppt/notesSlides/notesSlide99.xml" ContentType="application/vnd.openxmlformats-officedocument.presentationml.notesSlide+xml"/>
  <Override PartName="/ppt/tags/tag142.xml" ContentType="application/vnd.openxmlformats-officedocument.presentationml.tags+xml"/>
  <Override PartName="/ppt/notesSlides/notesSlide100.xml" ContentType="application/vnd.openxmlformats-officedocument.presentationml.notesSlide+xml"/>
  <Override PartName="/ppt/tags/tag143.xml" ContentType="application/vnd.openxmlformats-officedocument.presentationml.tags+xml"/>
  <Override PartName="/ppt/notesSlides/notesSlide101.xml" ContentType="application/vnd.openxmlformats-officedocument.presentationml.notesSlide+xml"/>
  <Override PartName="/ppt/tags/tag144.xml" ContentType="application/vnd.openxmlformats-officedocument.presentationml.tags+xml"/>
  <Override PartName="/ppt/notesSlides/notesSlide102.xml" ContentType="application/vnd.openxmlformats-officedocument.presentationml.notesSlide+xml"/>
  <Override PartName="/ppt/tags/tag145.xml" ContentType="application/vnd.openxmlformats-officedocument.presentationml.tags+xml"/>
  <Override PartName="/ppt/notesSlides/notesSlide103.xml" ContentType="application/vnd.openxmlformats-officedocument.presentationml.notesSlide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notesSlides/notesSlide104.xml" ContentType="application/vnd.openxmlformats-officedocument.presentationml.notesSlide+xml"/>
  <Override PartName="/ppt/tags/tag148.xml" ContentType="application/vnd.openxmlformats-officedocument.presentationml.tags+xml"/>
  <Override PartName="/ppt/notesSlides/notesSlide105.xml" ContentType="application/vnd.openxmlformats-officedocument.presentationml.notesSlide+xml"/>
  <Override PartName="/ppt/tags/tag149.xml" ContentType="application/vnd.openxmlformats-officedocument.presentationml.tags+xml"/>
  <Override PartName="/ppt/notesSlides/notesSlide106.xml" ContentType="application/vnd.openxmlformats-officedocument.presentationml.notesSlide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notesSlides/notesSlide107.xml" ContentType="application/vnd.openxmlformats-officedocument.presentationml.notesSlide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notesSlides/notesSlide108.xml" ContentType="application/vnd.openxmlformats-officedocument.presentationml.notesSlide+xml"/>
  <Override PartName="/ppt/tags/tag154.xml" ContentType="application/vnd.openxmlformats-officedocument.presentationml.tags+xml"/>
  <Override PartName="/ppt/notesSlides/notesSlide109.xml" ContentType="application/vnd.openxmlformats-officedocument.presentationml.notesSlide+xml"/>
  <Override PartName="/ppt/tags/tag155.xml" ContentType="application/vnd.openxmlformats-officedocument.presentationml.tags+xml"/>
  <Override PartName="/ppt/notesSlides/notesSlide110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notesSlides/notesSlide111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112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113.xml" ContentType="application/vnd.openxmlformats-officedocument.presentationml.notesSlide+xml"/>
  <Override PartName="/ppt/tags/tag162.xml" ContentType="application/vnd.openxmlformats-officedocument.presentationml.tags+xml"/>
  <Override PartName="/ppt/notesSlides/notesSlide114.xml" ContentType="application/vnd.openxmlformats-officedocument.presentationml.notesSlide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notesSlides/notesSlide115.xml" ContentType="application/vnd.openxmlformats-officedocument.presentationml.notesSlide+xml"/>
  <Override PartName="/ppt/tags/tag165.xml" ContentType="application/vnd.openxmlformats-officedocument.presentationml.tags+xml"/>
  <Override PartName="/ppt/notesSlides/notesSlide116.xml" ContentType="application/vnd.openxmlformats-officedocument.presentationml.notesSlide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notesSlides/notesSlide117.xml" ContentType="application/vnd.openxmlformats-officedocument.presentationml.notesSlide+xml"/>
  <Override PartName="/ppt/tags/tag168.xml" ContentType="application/vnd.openxmlformats-officedocument.presentationml.tags+xml"/>
  <Override PartName="/ppt/notesSlides/notesSlide118.xml" ContentType="application/vnd.openxmlformats-officedocument.presentationml.notesSlide+xml"/>
  <Override PartName="/ppt/tags/tag169.xml" ContentType="application/vnd.openxmlformats-officedocument.presentationml.tags+xml"/>
  <Override PartName="/ppt/notesSlides/notesSlide119.xml" ContentType="application/vnd.openxmlformats-officedocument.presentationml.notesSlide+xml"/>
  <Override PartName="/ppt/tags/tag170.xml" ContentType="application/vnd.openxmlformats-officedocument.presentationml.tags+xml"/>
  <Override PartName="/ppt/notesSlides/notesSlide120.xml" ContentType="application/vnd.openxmlformats-officedocument.presentationml.notesSlide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notesSlides/notesSlide121.xml" ContentType="application/vnd.openxmlformats-officedocument.presentationml.notesSlide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notesSlides/notesSlide122.xml" ContentType="application/vnd.openxmlformats-officedocument.presentationml.notesSlide+xml"/>
  <Override PartName="/ppt/tags/tag175.xml" ContentType="application/vnd.openxmlformats-officedocument.presentationml.tags+xml"/>
  <Override PartName="/ppt/notesSlides/notesSlide123.xml" ContentType="application/vnd.openxmlformats-officedocument.presentationml.notesSlide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124.xml" ContentType="application/vnd.openxmlformats-officedocument.presentationml.notesSlide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notesSlides/notesSlide125.xml" ContentType="application/vnd.openxmlformats-officedocument.presentationml.notesSlide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notesSlides/notesSlide126.xml" ContentType="application/vnd.openxmlformats-officedocument.presentationml.notesSlide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notesSlides/notesSlide127.xml" ContentType="application/vnd.openxmlformats-officedocument.presentationml.notesSlide+xml"/>
  <Override PartName="/ppt/tags/tag184.xml" ContentType="application/vnd.openxmlformats-officedocument.presentationml.tags+xml"/>
  <Override PartName="/ppt/notesSlides/notesSlide128.xml" ContentType="application/vnd.openxmlformats-officedocument.presentationml.notesSlide+xml"/>
  <Override PartName="/ppt/tags/tag185.xml" ContentType="application/vnd.openxmlformats-officedocument.presentationml.tags+xml"/>
  <Override PartName="/ppt/notesSlides/notesSlide129.xml" ContentType="application/vnd.openxmlformats-officedocument.presentationml.notesSlide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130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notesSlides/notesSlide131.xml" ContentType="application/vnd.openxmlformats-officedocument.presentationml.notesSlide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notesSlides/notesSlide132.xml" ContentType="application/vnd.openxmlformats-officedocument.presentationml.notesSlide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notesSlides/notesSlide133.xml" ContentType="application/vnd.openxmlformats-officedocument.presentationml.notesSlide+xml"/>
  <Override PartName="/ppt/tags/tag194.xml" ContentType="application/vnd.openxmlformats-officedocument.presentationml.tags+xml"/>
  <Override PartName="/ppt/notesSlides/notesSlide134.xml" ContentType="application/vnd.openxmlformats-officedocument.presentationml.notesSlide+xml"/>
  <Override PartName="/ppt/tags/tag195.xml" ContentType="application/vnd.openxmlformats-officedocument.presentationml.tags+xml"/>
  <Override PartName="/ppt/notesSlides/notesSlide135.xml" ContentType="application/vnd.openxmlformats-officedocument.presentationml.notesSlide+xml"/>
  <Override PartName="/ppt/tags/tag196.xml" ContentType="application/vnd.openxmlformats-officedocument.presentationml.tags+xml"/>
  <Override PartName="/ppt/notesSlides/notesSlide136.xml" ContentType="application/vnd.openxmlformats-officedocument.presentationml.notesSlide+xml"/>
  <Override PartName="/ppt/tags/tag197.xml" ContentType="application/vnd.openxmlformats-officedocument.presentationml.tags+xml"/>
  <Override PartName="/ppt/notesSlides/notesSlide137.xml" ContentType="application/vnd.openxmlformats-officedocument.presentationml.notesSlide+xml"/>
  <Override PartName="/ppt/tags/tag198.xml" ContentType="application/vnd.openxmlformats-officedocument.presentationml.tags+xml"/>
  <Override PartName="/ppt/notesSlides/notesSlide138.xml" ContentType="application/vnd.openxmlformats-officedocument.presentationml.notesSlide+xml"/>
  <Override PartName="/ppt/tags/tag199.xml" ContentType="application/vnd.openxmlformats-officedocument.presentationml.tags+xml"/>
  <Override PartName="/ppt/notesSlides/notesSlide139.xml" ContentType="application/vnd.openxmlformats-officedocument.presentationml.notesSlide+xml"/>
  <Override PartName="/ppt/tags/tag200.xml" ContentType="application/vnd.openxmlformats-officedocument.presentationml.tags+xml"/>
  <Override PartName="/ppt/notesSlides/notesSlide140.xml" ContentType="application/vnd.openxmlformats-officedocument.presentationml.notesSlide+xml"/>
  <Override PartName="/ppt/tags/tag201.xml" ContentType="application/vnd.openxmlformats-officedocument.presentationml.tags+xml"/>
  <Override PartName="/ppt/notesSlides/notesSlide141.xml" ContentType="application/vnd.openxmlformats-officedocument.presentationml.notesSlide+xml"/>
  <Override PartName="/ppt/tags/tag202.xml" ContentType="application/vnd.openxmlformats-officedocument.presentationml.tags+xml"/>
  <Override PartName="/ppt/notesSlides/notesSlide142.xml" ContentType="application/vnd.openxmlformats-officedocument.presentationml.notesSlide+xml"/>
  <Override PartName="/ppt/tags/tag203.xml" ContentType="application/vnd.openxmlformats-officedocument.presentationml.tags+xml"/>
  <Override PartName="/ppt/notesSlides/notesSlide143.xml" ContentType="application/vnd.openxmlformats-officedocument.presentationml.notesSlide+xml"/>
  <Override PartName="/ppt/tags/tag204.xml" ContentType="application/vnd.openxmlformats-officedocument.presentationml.tags+xml"/>
  <Override PartName="/ppt/notesSlides/notesSlide144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notesSlides/notesSlide145.xml" ContentType="application/vnd.openxmlformats-officedocument.presentationml.notesSlide+xml"/>
  <Override PartName="/ppt/tags/tag207.xml" ContentType="application/vnd.openxmlformats-officedocument.presentationml.tags+xml"/>
  <Override PartName="/ppt/notesSlides/notesSlide146.xml" ContentType="application/vnd.openxmlformats-officedocument.presentationml.notesSlide+xml"/>
  <Override PartName="/ppt/tags/tag208.xml" ContentType="application/vnd.openxmlformats-officedocument.presentationml.tags+xml"/>
  <Override PartName="/ppt/notesSlides/notesSlide147.xml" ContentType="application/vnd.openxmlformats-officedocument.presentationml.notesSlide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notesSlides/notesSlide148.xml" ContentType="application/vnd.openxmlformats-officedocument.presentationml.notesSlide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notesSlides/notesSlide149.xml" ContentType="application/vnd.openxmlformats-officedocument.presentationml.notesSlide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notesSlides/notesSlide150.xml" ContentType="application/vnd.openxmlformats-officedocument.presentationml.notesSlide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notesSlides/notesSlide151.xml" ContentType="application/vnd.openxmlformats-officedocument.presentationml.notesSlide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notesSlides/notesSlide152.xml" ContentType="application/vnd.openxmlformats-officedocument.presentationml.notesSlide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notesSlides/notesSlide153.xml" ContentType="application/vnd.openxmlformats-officedocument.presentationml.notesSlide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notesSlides/notesSlide154.xml" ContentType="application/vnd.openxmlformats-officedocument.presentationml.notesSlide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notesSlides/notesSlide15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187"/>
  </p:notesMasterIdLst>
  <p:sldIdLst>
    <p:sldId id="279" r:id="rId3"/>
    <p:sldId id="291" r:id="rId4"/>
    <p:sldId id="277" r:id="rId5"/>
    <p:sldId id="282" r:id="rId6"/>
    <p:sldId id="401" r:id="rId7"/>
    <p:sldId id="434" r:id="rId8"/>
    <p:sldId id="403" r:id="rId9"/>
    <p:sldId id="431" r:id="rId10"/>
    <p:sldId id="611" r:id="rId11"/>
    <p:sldId id="433" r:id="rId12"/>
    <p:sldId id="293" r:id="rId13"/>
    <p:sldId id="613" r:id="rId14"/>
    <p:sldId id="614" r:id="rId15"/>
    <p:sldId id="615" r:id="rId16"/>
    <p:sldId id="616" r:id="rId17"/>
    <p:sldId id="617" r:id="rId18"/>
    <p:sldId id="618" r:id="rId19"/>
    <p:sldId id="619" r:id="rId20"/>
    <p:sldId id="620" r:id="rId21"/>
    <p:sldId id="621" r:id="rId22"/>
    <p:sldId id="622" r:id="rId23"/>
    <p:sldId id="623" r:id="rId24"/>
    <p:sldId id="624" r:id="rId25"/>
    <p:sldId id="625" r:id="rId26"/>
    <p:sldId id="626" r:id="rId27"/>
    <p:sldId id="627" r:id="rId28"/>
    <p:sldId id="435" r:id="rId29"/>
    <p:sldId id="628" r:id="rId30"/>
    <p:sldId id="629" r:id="rId31"/>
    <p:sldId id="775" r:id="rId32"/>
    <p:sldId id="437" r:id="rId33"/>
    <p:sldId id="630" r:id="rId34"/>
    <p:sldId id="631" r:id="rId35"/>
    <p:sldId id="632" r:id="rId36"/>
    <p:sldId id="633" r:id="rId37"/>
    <p:sldId id="634" r:id="rId38"/>
    <p:sldId id="635" r:id="rId39"/>
    <p:sldId id="636" r:id="rId40"/>
    <p:sldId id="637" r:id="rId41"/>
    <p:sldId id="639" r:id="rId42"/>
    <p:sldId id="638" r:id="rId43"/>
    <p:sldId id="640" r:id="rId44"/>
    <p:sldId id="641" r:id="rId45"/>
    <p:sldId id="642" r:id="rId46"/>
    <p:sldId id="643" r:id="rId47"/>
    <p:sldId id="644" r:id="rId48"/>
    <p:sldId id="646" r:id="rId49"/>
    <p:sldId id="645" r:id="rId50"/>
    <p:sldId id="649" r:id="rId51"/>
    <p:sldId id="650" r:id="rId52"/>
    <p:sldId id="651" r:id="rId53"/>
    <p:sldId id="653" r:id="rId54"/>
    <p:sldId id="654" r:id="rId55"/>
    <p:sldId id="652" r:id="rId56"/>
    <p:sldId id="664" r:id="rId57"/>
    <p:sldId id="655" r:id="rId58"/>
    <p:sldId id="453" r:id="rId59"/>
    <p:sldId id="454" r:id="rId60"/>
    <p:sldId id="656" r:id="rId61"/>
    <p:sldId id="657" r:id="rId62"/>
    <p:sldId id="658" r:id="rId63"/>
    <p:sldId id="659" r:id="rId64"/>
    <p:sldId id="459" r:id="rId65"/>
    <p:sldId id="660" r:id="rId66"/>
    <p:sldId id="661" r:id="rId67"/>
    <p:sldId id="462" r:id="rId68"/>
    <p:sldId id="463" r:id="rId69"/>
    <p:sldId id="662" r:id="rId70"/>
    <p:sldId id="663" r:id="rId71"/>
    <p:sldId id="466" r:id="rId72"/>
    <p:sldId id="665" r:id="rId73"/>
    <p:sldId id="666" r:id="rId74"/>
    <p:sldId id="488" r:id="rId75"/>
    <p:sldId id="667" r:id="rId76"/>
    <p:sldId id="490" r:id="rId77"/>
    <p:sldId id="491" r:id="rId78"/>
    <p:sldId id="668" r:id="rId79"/>
    <p:sldId id="669" r:id="rId80"/>
    <p:sldId id="670" r:id="rId81"/>
    <p:sldId id="671" r:id="rId82"/>
    <p:sldId id="672" r:id="rId83"/>
    <p:sldId id="497" r:id="rId84"/>
    <p:sldId id="498" r:id="rId85"/>
    <p:sldId id="673" r:id="rId86"/>
    <p:sldId id="674" r:id="rId87"/>
    <p:sldId id="675" r:id="rId88"/>
    <p:sldId id="676" r:id="rId89"/>
    <p:sldId id="677" r:id="rId90"/>
    <p:sldId id="678" r:id="rId91"/>
    <p:sldId id="679" r:id="rId92"/>
    <p:sldId id="680" r:id="rId93"/>
    <p:sldId id="410" r:id="rId94"/>
    <p:sldId id="681" r:id="rId95"/>
    <p:sldId id="682" r:id="rId96"/>
    <p:sldId id="683" r:id="rId97"/>
    <p:sldId id="684" r:id="rId98"/>
    <p:sldId id="685" r:id="rId99"/>
    <p:sldId id="686" r:id="rId100"/>
    <p:sldId id="687" r:id="rId101"/>
    <p:sldId id="688" r:id="rId102"/>
    <p:sldId id="689" r:id="rId103"/>
    <p:sldId id="690" r:id="rId104"/>
    <p:sldId id="691" r:id="rId105"/>
    <p:sldId id="692" r:id="rId106"/>
    <p:sldId id="693" r:id="rId107"/>
    <p:sldId id="694" r:id="rId108"/>
    <p:sldId id="696" r:id="rId109"/>
    <p:sldId id="697" r:id="rId110"/>
    <p:sldId id="698" r:id="rId111"/>
    <p:sldId id="695" r:id="rId112"/>
    <p:sldId id="699" r:id="rId113"/>
    <p:sldId id="700" r:id="rId114"/>
    <p:sldId id="701" r:id="rId115"/>
    <p:sldId id="702" r:id="rId116"/>
    <p:sldId id="703" r:id="rId117"/>
    <p:sldId id="704" r:id="rId118"/>
    <p:sldId id="705" r:id="rId119"/>
    <p:sldId id="706" r:id="rId120"/>
    <p:sldId id="707" r:id="rId121"/>
    <p:sldId id="708" r:id="rId122"/>
    <p:sldId id="709" r:id="rId123"/>
    <p:sldId id="710" r:id="rId124"/>
    <p:sldId id="711" r:id="rId125"/>
    <p:sldId id="712" r:id="rId126"/>
    <p:sldId id="713" r:id="rId127"/>
    <p:sldId id="714" r:id="rId128"/>
    <p:sldId id="715" r:id="rId129"/>
    <p:sldId id="716" r:id="rId130"/>
    <p:sldId id="717" r:id="rId131"/>
    <p:sldId id="718" r:id="rId132"/>
    <p:sldId id="719" r:id="rId133"/>
    <p:sldId id="720" r:id="rId134"/>
    <p:sldId id="721" r:id="rId135"/>
    <p:sldId id="722" r:id="rId136"/>
    <p:sldId id="723" r:id="rId137"/>
    <p:sldId id="726" r:id="rId138"/>
    <p:sldId id="727" r:id="rId139"/>
    <p:sldId id="724" r:id="rId140"/>
    <p:sldId id="725" r:id="rId141"/>
    <p:sldId id="728" r:id="rId142"/>
    <p:sldId id="730" r:id="rId143"/>
    <p:sldId id="732" r:id="rId144"/>
    <p:sldId id="731" r:id="rId145"/>
    <p:sldId id="735" r:id="rId146"/>
    <p:sldId id="733" r:id="rId147"/>
    <p:sldId id="740" r:id="rId148"/>
    <p:sldId id="734" r:id="rId149"/>
    <p:sldId id="736" r:id="rId150"/>
    <p:sldId id="776" r:id="rId151"/>
    <p:sldId id="739" r:id="rId152"/>
    <p:sldId id="741" r:id="rId153"/>
    <p:sldId id="777" r:id="rId154"/>
    <p:sldId id="743" r:id="rId155"/>
    <p:sldId id="647" r:id="rId156"/>
    <p:sldId id="744" r:id="rId157"/>
    <p:sldId id="745" r:id="rId158"/>
    <p:sldId id="648" r:id="rId159"/>
    <p:sldId id="778" r:id="rId160"/>
    <p:sldId id="747" r:id="rId161"/>
    <p:sldId id="748" r:id="rId162"/>
    <p:sldId id="749" r:id="rId163"/>
    <p:sldId id="750" r:id="rId164"/>
    <p:sldId id="773" r:id="rId165"/>
    <p:sldId id="751" r:id="rId166"/>
    <p:sldId id="752" r:id="rId167"/>
    <p:sldId id="753" r:id="rId168"/>
    <p:sldId id="754" r:id="rId169"/>
    <p:sldId id="755" r:id="rId170"/>
    <p:sldId id="756" r:id="rId171"/>
    <p:sldId id="758" r:id="rId172"/>
    <p:sldId id="757" r:id="rId173"/>
    <p:sldId id="759" r:id="rId174"/>
    <p:sldId id="760" r:id="rId175"/>
    <p:sldId id="772" r:id="rId176"/>
    <p:sldId id="762" r:id="rId177"/>
    <p:sldId id="763" r:id="rId178"/>
    <p:sldId id="764" r:id="rId179"/>
    <p:sldId id="765" r:id="rId180"/>
    <p:sldId id="766" r:id="rId181"/>
    <p:sldId id="767" r:id="rId182"/>
    <p:sldId id="768" r:id="rId183"/>
    <p:sldId id="769" r:id="rId184"/>
    <p:sldId id="770" r:id="rId185"/>
    <p:sldId id="771" r:id="rId186"/>
  </p:sldIdLst>
  <p:sldSz cx="12192000" cy="6858000"/>
  <p:notesSz cx="6858000" cy="9144000"/>
  <p:custDataLst>
    <p:tags r:id="rId18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F6BB023-34AE-49EB-8B46-72FF3711EFC0}">
          <p14:sldIdLst>
            <p14:sldId id="279"/>
            <p14:sldId id="291"/>
            <p14:sldId id="277"/>
            <p14:sldId id="282"/>
            <p14:sldId id="401"/>
            <p14:sldId id="434"/>
          </p14:sldIdLst>
        </p14:section>
        <p14:section name="Section 1: Leadership &amp; it's role" id="{9E0FBD79-66DA-4FAE-89B3-4610B7D8F514}">
          <p14:sldIdLst>
            <p14:sldId id="403"/>
            <p14:sldId id="431"/>
            <p14:sldId id="611"/>
            <p14:sldId id="433"/>
            <p14:sldId id="293"/>
            <p14:sldId id="613"/>
            <p14:sldId id="614"/>
            <p14:sldId id="615"/>
            <p14:sldId id="616"/>
            <p14:sldId id="617"/>
            <p14:sldId id="618"/>
            <p14:sldId id="619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</p14:sldIdLst>
        </p14:section>
        <p14:section name="Section 2: Team Building" id="{49EFF371-9794-47A6-8294-46425970A37C}">
          <p14:sldIdLst>
            <p14:sldId id="435"/>
            <p14:sldId id="628"/>
            <p14:sldId id="629"/>
            <p14:sldId id="775"/>
            <p14:sldId id="437"/>
            <p14:sldId id="630"/>
            <p14:sldId id="631"/>
            <p14:sldId id="632"/>
            <p14:sldId id="633"/>
            <p14:sldId id="634"/>
            <p14:sldId id="635"/>
            <p14:sldId id="636"/>
            <p14:sldId id="637"/>
          </p14:sldIdLst>
        </p14:section>
        <p14:section name="Section 3:  Success Driven" id="{F2C33904-3672-41FD-AB99-2830139E940C}">
          <p14:sldIdLst>
            <p14:sldId id="639"/>
            <p14:sldId id="638"/>
            <p14:sldId id="640"/>
            <p14:sldId id="641"/>
            <p14:sldId id="642"/>
            <p14:sldId id="643"/>
            <p14:sldId id="644"/>
            <p14:sldId id="646"/>
            <p14:sldId id="645"/>
            <p14:sldId id="649"/>
            <p14:sldId id="650"/>
          </p14:sldIdLst>
        </p14:section>
        <p14:section name="Section 4: Different Employees" id="{7FEE5FAE-A676-464C-9A2C-BF4D12315ED0}">
          <p14:sldIdLst>
            <p14:sldId id="651"/>
            <p14:sldId id="653"/>
            <p14:sldId id="654"/>
            <p14:sldId id="652"/>
            <p14:sldId id="664"/>
            <p14:sldId id="655"/>
            <p14:sldId id="453"/>
            <p14:sldId id="454"/>
            <p14:sldId id="656"/>
            <p14:sldId id="657"/>
            <p14:sldId id="658"/>
            <p14:sldId id="659"/>
            <p14:sldId id="459"/>
            <p14:sldId id="660"/>
            <p14:sldId id="661"/>
            <p14:sldId id="462"/>
            <p14:sldId id="463"/>
            <p14:sldId id="662"/>
            <p14:sldId id="663"/>
            <p14:sldId id="466"/>
            <p14:sldId id="665"/>
            <p14:sldId id="666"/>
            <p14:sldId id="488"/>
            <p14:sldId id="667"/>
            <p14:sldId id="490"/>
            <p14:sldId id="491"/>
            <p14:sldId id="668"/>
            <p14:sldId id="669"/>
            <p14:sldId id="670"/>
            <p14:sldId id="671"/>
            <p14:sldId id="672"/>
            <p14:sldId id="497"/>
            <p14:sldId id="498"/>
            <p14:sldId id="673"/>
            <p14:sldId id="674"/>
            <p14:sldId id="675"/>
            <p14:sldId id="676"/>
            <p14:sldId id="677"/>
            <p14:sldId id="678"/>
            <p14:sldId id="679"/>
            <p14:sldId id="680"/>
            <p14:sldId id="41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89"/>
            <p14:sldId id="690"/>
            <p14:sldId id="691"/>
          </p14:sldIdLst>
        </p14:section>
        <p14:section name="Section 5:  Coaching &amp; menoting" id="{41177355-A679-443F-A69A-81917F440A8C}">
          <p14:sldIdLst>
            <p14:sldId id="692"/>
            <p14:sldId id="693"/>
            <p14:sldId id="694"/>
            <p14:sldId id="696"/>
            <p14:sldId id="697"/>
            <p14:sldId id="698"/>
            <p14:sldId id="695"/>
            <p14:sldId id="699"/>
            <p14:sldId id="700"/>
            <p14:sldId id="701"/>
            <p14:sldId id="702"/>
            <p14:sldId id="703"/>
            <p14:sldId id="704"/>
            <p14:sldId id="705"/>
            <p14:sldId id="706"/>
            <p14:sldId id="707"/>
            <p14:sldId id="708"/>
            <p14:sldId id="709"/>
            <p14:sldId id="710"/>
            <p14:sldId id="711"/>
            <p14:sldId id="712"/>
            <p14:sldId id="713"/>
            <p14:sldId id="714"/>
            <p14:sldId id="715"/>
            <p14:sldId id="716"/>
            <p14:sldId id="717"/>
            <p14:sldId id="718"/>
            <p14:sldId id="719"/>
            <p14:sldId id="720"/>
            <p14:sldId id="721"/>
            <p14:sldId id="722"/>
            <p14:sldId id="723"/>
            <p14:sldId id="726"/>
            <p14:sldId id="727"/>
          </p14:sldIdLst>
        </p14:section>
        <p14:section name="Section 6:  Problem Solving" id="{BF81AF9D-6305-437E-B22F-CA02D7373B27}">
          <p14:sldIdLst>
            <p14:sldId id="724"/>
            <p14:sldId id="725"/>
            <p14:sldId id="728"/>
            <p14:sldId id="730"/>
            <p14:sldId id="732"/>
            <p14:sldId id="731"/>
            <p14:sldId id="735"/>
            <p14:sldId id="733"/>
            <p14:sldId id="740"/>
            <p14:sldId id="734"/>
            <p14:sldId id="736"/>
            <p14:sldId id="776"/>
            <p14:sldId id="739"/>
            <p14:sldId id="741"/>
            <p14:sldId id="777"/>
            <p14:sldId id="743"/>
            <p14:sldId id="647"/>
            <p14:sldId id="744"/>
            <p14:sldId id="745"/>
            <p14:sldId id="648"/>
            <p14:sldId id="778"/>
            <p14:sldId id="747"/>
            <p14:sldId id="748"/>
            <p14:sldId id="749"/>
            <p14:sldId id="750"/>
            <p14:sldId id="773"/>
            <p14:sldId id="751"/>
            <p14:sldId id="752"/>
            <p14:sldId id="753"/>
            <p14:sldId id="754"/>
            <p14:sldId id="755"/>
            <p14:sldId id="756"/>
            <p14:sldId id="758"/>
            <p14:sldId id="757"/>
            <p14:sldId id="759"/>
            <p14:sldId id="760"/>
            <p14:sldId id="772"/>
          </p14:sldIdLst>
        </p14:section>
        <p14:section name="Section 7:  Boss to leader" id="{D37DF855-572B-4BC0-B7E7-5E41F36873A1}">
          <p14:sldIdLst>
            <p14:sldId id="762"/>
            <p14:sldId id="763"/>
            <p14:sldId id="764"/>
            <p14:sldId id="765"/>
            <p14:sldId id="766"/>
            <p14:sldId id="767"/>
            <p14:sldId id="768"/>
            <p14:sldId id="769"/>
            <p14:sldId id="770"/>
            <p14:sldId id="7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2F528E"/>
    <a:srgbClr val="7F7F7F"/>
    <a:srgbClr val="DDE0E3"/>
    <a:srgbClr val="FFFFFF"/>
    <a:srgbClr val="5B8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815E53-A2A0-44E0-91C1-DAE7229C1FD6}" v="25" dt="2025-11-18T12:28:19.539"/>
  </p1510:revLst>
</p1510:revInfo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314" autoAdjust="0"/>
  </p:normalViewPr>
  <p:slideViewPr>
    <p:cSldViewPr snapToGrid="0">
      <p:cViewPr varScale="1">
        <p:scale>
          <a:sx n="53" d="100"/>
          <a:sy n="53" d="100"/>
        </p:scale>
        <p:origin x="1152" y="2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theme" Target="theme/theme1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81" Type="http://schemas.openxmlformats.org/officeDocument/2006/relationships/slide" Target="slides/slide179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slide" Target="slides/slide169.xml"/><Relationship Id="rId192" Type="http://schemas.openxmlformats.org/officeDocument/2006/relationships/tableStyles" Target="tableStyles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172" Type="http://schemas.openxmlformats.org/officeDocument/2006/relationships/slide" Target="slides/slide170.xml"/><Relationship Id="rId193" Type="http://schemas.microsoft.com/office/2016/11/relationships/changesInfo" Target="changesInfos/changesInfo1.xml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tags" Target="tags/tag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189" Type="http://schemas.openxmlformats.org/officeDocument/2006/relationships/presProps" Target="presProps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90" Type="http://schemas.openxmlformats.org/officeDocument/2006/relationships/viewProps" Target="viewProps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ma Alsagaf" userId="ef587b5e-378a-4bb3-aa9f-3c15b98138a4" providerId="ADAL" clId="{890D6534-12FC-41A5-8DFB-3D222BE380F6}"/>
    <pc:docChg chg="undo custSel delSld modSld modSection">
      <pc:chgData name="Fatma Alsagaf" userId="ef587b5e-378a-4bb3-aa9f-3c15b98138a4" providerId="ADAL" clId="{890D6534-12FC-41A5-8DFB-3D222BE380F6}" dt="2025-11-18T12:28:19.539" v="51" actId="478"/>
      <pc:docMkLst>
        <pc:docMk/>
      </pc:docMkLst>
      <pc:sldChg chg="delSp mod">
        <pc:chgData name="Fatma Alsagaf" userId="ef587b5e-378a-4bb3-aa9f-3c15b98138a4" providerId="ADAL" clId="{890D6534-12FC-41A5-8DFB-3D222BE380F6}" dt="2025-11-18T12:26:13.180" v="6" actId="478"/>
        <pc:sldMkLst>
          <pc:docMk/>
          <pc:sldMk cId="416692737" sldId="277"/>
        </pc:sldMkLst>
        <pc:picChg chg="del">
          <ac:chgData name="Fatma Alsagaf" userId="ef587b5e-378a-4bb3-aa9f-3c15b98138a4" providerId="ADAL" clId="{890D6534-12FC-41A5-8DFB-3D222BE380F6}" dt="2025-11-18T12:26:13.180" v="6" actId="478"/>
          <ac:picMkLst>
            <pc:docMk/>
            <pc:sldMk cId="416692737" sldId="277"/>
            <ac:picMk id="9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5:56.848" v="4" actId="478"/>
        <pc:sldMkLst>
          <pc:docMk/>
          <pc:sldMk cId="1723201775" sldId="279"/>
        </pc:sldMkLst>
        <pc:spChg chg="add del mod">
          <ac:chgData name="Fatma Alsagaf" userId="ef587b5e-378a-4bb3-aa9f-3c15b98138a4" providerId="ADAL" clId="{890D6534-12FC-41A5-8DFB-3D222BE380F6}" dt="2025-11-18T12:25:56.848" v="4" actId="478"/>
          <ac:spMkLst>
            <pc:docMk/>
            <pc:sldMk cId="1723201775" sldId="279"/>
            <ac:spMk id="5" creationId="{067B2AE6-0C4E-D33A-C659-E0BAFD65CB1E}"/>
          </ac:spMkLst>
        </pc:spChg>
        <pc:picChg chg="add del">
          <ac:chgData name="Fatma Alsagaf" userId="ef587b5e-378a-4bb3-aa9f-3c15b98138a4" providerId="ADAL" clId="{890D6534-12FC-41A5-8DFB-3D222BE380F6}" dt="2025-11-18T12:25:56.848" v="4" actId="478"/>
          <ac:picMkLst>
            <pc:docMk/>
            <pc:sldMk cId="1723201775" sldId="279"/>
            <ac:picMk id="10" creationId="{00000000-0000-0000-0000-000000000000}"/>
          </ac:picMkLst>
        </pc:picChg>
      </pc:sldChg>
      <pc:sldChg chg="delSp mod">
        <pc:chgData name="Fatma Alsagaf" userId="ef587b5e-378a-4bb3-aa9f-3c15b98138a4" providerId="ADAL" clId="{890D6534-12FC-41A5-8DFB-3D222BE380F6}" dt="2025-11-18T12:26:14.505" v="7" actId="478"/>
        <pc:sldMkLst>
          <pc:docMk/>
          <pc:sldMk cId="369759742" sldId="282"/>
        </pc:sldMkLst>
        <pc:picChg chg="del">
          <ac:chgData name="Fatma Alsagaf" userId="ef587b5e-378a-4bb3-aa9f-3c15b98138a4" providerId="ADAL" clId="{890D6534-12FC-41A5-8DFB-3D222BE380F6}" dt="2025-11-18T12:26:14.505" v="7" actId="478"/>
          <ac:picMkLst>
            <pc:docMk/>
            <pc:sldMk cId="369759742" sldId="282"/>
            <ac:picMk id="18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6:11.901" v="5" actId="478"/>
        <pc:sldMkLst>
          <pc:docMk/>
          <pc:sldMk cId="3971203748" sldId="291"/>
        </pc:sldMkLst>
        <pc:picChg chg="del">
          <ac:chgData name="Fatma Alsagaf" userId="ef587b5e-378a-4bb3-aa9f-3c15b98138a4" providerId="ADAL" clId="{890D6534-12FC-41A5-8DFB-3D222BE380F6}" dt="2025-11-18T12:26:11.901" v="5" actId="478"/>
          <ac:picMkLst>
            <pc:docMk/>
            <pc:sldMk cId="3971203748" sldId="291"/>
            <ac:picMk id="2" creationId="{53653AC1-5B15-4547-8839-22D74ECEB7E7}"/>
          </ac:picMkLst>
        </pc:picChg>
      </pc:sldChg>
      <pc:sldChg chg="delSp mod">
        <pc:chgData name="Fatma Alsagaf" userId="ef587b5e-378a-4bb3-aa9f-3c15b98138a4" providerId="ADAL" clId="{890D6534-12FC-41A5-8DFB-3D222BE380F6}" dt="2025-11-18T12:26:16.535" v="8" actId="478"/>
        <pc:sldMkLst>
          <pc:docMk/>
          <pc:sldMk cId="39829051" sldId="401"/>
        </pc:sldMkLst>
        <pc:picChg chg="del">
          <ac:chgData name="Fatma Alsagaf" userId="ef587b5e-378a-4bb3-aa9f-3c15b98138a4" providerId="ADAL" clId="{890D6534-12FC-41A5-8DFB-3D222BE380F6}" dt="2025-11-18T12:26:16.535" v="8" actId="478"/>
          <ac:picMkLst>
            <pc:docMk/>
            <pc:sldMk cId="39829051" sldId="401"/>
            <ac:picMk id="3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6:19.826" v="10" actId="478"/>
        <pc:sldMkLst>
          <pc:docMk/>
          <pc:sldMk cId="622450216" sldId="403"/>
        </pc:sldMkLst>
        <pc:picChg chg="del">
          <ac:chgData name="Fatma Alsagaf" userId="ef587b5e-378a-4bb3-aa9f-3c15b98138a4" providerId="ADAL" clId="{890D6534-12FC-41A5-8DFB-3D222BE380F6}" dt="2025-11-18T12:26:19.826" v="10" actId="478"/>
          <ac:picMkLst>
            <pc:docMk/>
            <pc:sldMk cId="622450216" sldId="403"/>
            <ac:picMk id="1030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6:21.977" v="11" actId="478"/>
        <pc:sldMkLst>
          <pc:docMk/>
          <pc:sldMk cId="1710197253" sldId="431"/>
        </pc:sldMkLst>
        <pc:spChg chg="add mod">
          <ac:chgData name="Fatma Alsagaf" userId="ef587b5e-378a-4bb3-aa9f-3c15b98138a4" providerId="ADAL" clId="{890D6534-12FC-41A5-8DFB-3D222BE380F6}" dt="2025-11-18T12:26:21.977" v="11" actId="478"/>
          <ac:spMkLst>
            <pc:docMk/>
            <pc:sldMk cId="1710197253" sldId="431"/>
            <ac:spMk id="3" creationId="{A0B210EE-B6FD-736A-31E3-C334723FD9E9}"/>
          </ac:spMkLst>
        </pc:spChg>
        <pc:picChg chg="del">
          <ac:chgData name="Fatma Alsagaf" userId="ef587b5e-378a-4bb3-aa9f-3c15b98138a4" providerId="ADAL" clId="{890D6534-12FC-41A5-8DFB-3D222BE380F6}" dt="2025-11-18T12:26:21.977" v="11" actId="478"/>
          <ac:picMkLst>
            <pc:docMk/>
            <pc:sldMk cId="1710197253" sldId="431"/>
            <ac:picMk id="4" creationId="{00000000-0000-0000-0000-000000000000}"/>
          </ac:picMkLst>
        </pc:picChg>
      </pc:sldChg>
      <pc:sldChg chg="delSp mod">
        <pc:chgData name="Fatma Alsagaf" userId="ef587b5e-378a-4bb3-aa9f-3c15b98138a4" providerId="ADAL" clId="{890D6534-12FC-41A5-8DFB-3D222BE380F6}" dt="2025-11-18T12:26:18.482" v="9" actId="478"/>
        <pc:sldMkLst>
          <pc:docMk/>
          <pc:sldMk cId="1324103317" sldId="434"/>
        </pc:sldMkLst>
        <pc:picChg chg="del">
          <ac:chgData name="Fatma Alsagaf" userId="ef587b5e-378a-4bb3-aa9f-3c15b98138a4" providerId="ADAL" clId="{890D6534-12FC-41A5-8DFB-3D222BE380F6}" dt="2025-11-18T12:26:18.482" v="9" actId="478"/>
          <ac:picMkLst>
            <pc:docMk/>
            <pc:sldMk cId="1324103317" sldId="434"/>
            <ac:picMk id="25" creationId="{C83367DD-E893-47F1-B835-A63F3C5ABCF1}"/>
          </ac:picMkLst>
        </pc:picChg>
      </pc:sldChg>
      <pc:sldChg chg="delSp">
        <pc:chgData name="Fatma Alsagaf" userId="ef587b5e-378a-4bb3-aa9f-3c15b98138a4" providerId="ADAL" clId="{890D6534-12FC-41A5-8DFB-3D222BE380F6}" dt="2025-11-18T12:27:06.002" v="30" actId="478"/>
        <pc:sldMkLst>
          <pc:docMk/>
          <pc:sldMk cId="2046303815" sldId="435"/>
        </pc:sldMkLst>
        <pc:picChg chg="del">
          <ac:chgData name="Fatma Alsagaf" userId="ef587b5e-378a-4bb3-aa9f-3c15b98138a4" providerId="ADAL" clId="{890D6534-12FC-41A5-8DFB-3D222BE380F6}" dt="2025-11-18T12:27:06.002" v="30" actId="478"/>
          <ac:picMkLst>
            <pc:docMk/>
            <pc:sldMk cId="2046303815" sldId="435"/>
            <ac:picMk id="5124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14.162" v="31" actId="478"/>
        <pc:sldMkLst>
          <pc:docMk/>
          <pc:sldMk cId="2163270715" sldId="437"/>
        </pc:sldMkLst>
        <pc:picChg chg="del">
          <ac:chgData name="Fatma Alsagaf" userId="ef587b5e-378a-4bb3-aa9f-3c15b98138a4" providerId="ADAL" clId="{890D6534-12FC-41A5-8DFB-3D222BE380F6}" dt="2025-11-18T12:27:14.162" v="31" actId="478"/>
          <ac:picMkLst>
            <pc:docMk/>
            <pc:sldMk cId="2163270715" sldId="437"/>
            <ac:picMk id="9" creationId="{00000000-0000-0000-0000-000000000000}"/>
          </ac:picMkLst>
        </pc:picChg>
      </pc:sldChg>
      <pc:sldChg chg="del">
        <pc:chgData name="Fatma Alsagaf" userId="ef587b5e-378a-4bb3-aa9f-3c15b98138a4" providerId="ADAL" clId="{890D6534-12FC-41A5-8DFB-3D222BE380F6}" dt="2025-11-18T12:25:40.439" v="1" actId="47"/>
        <pc:sldMkLst>
          <pc:docMk/>
          <pc:sldMk cId="3137236688" sldId="537"/>
        </pc:sldMkLst>
      </pc:sldChg>
      <pc:sldChg chg="addSp delSp">
        <pc:chgData name="Fatma Alsagaf" userId="ef587b5e-378a-4bb3-aa9f-3c15b98138a4" providerId="ADAL" clId="{890D6534-12FC-41A5-8DFB-3D222BE380F6}" dt="2025-11-18T12:26:58.159" v="28" actId="478"/>
        <pc:sldMkLst>
          <pc:docMk/>
          <pc:sldMk cId="1675932753" sldId="611"/>
        </pc:sldMkLst>
        <pc:picChg chg="add del">
          <ac:chgData name="Fatma Alsagaf" userId="ef587b5e-378a-4bb3-aa9f-3c15b98138a4" providerId="ADAL" clId="{890D6534-12FC-41A5-8DFB-3D222BE380F6}" dt="2025-11-18T12:26:58.159" v="28" actId="478"/>
          <ac:picMkLst>
            <pc:docMk/>
            <pc:sldMk cId="1675932753" sldId="611"/>
            <ac:picMk id="6150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6:52.589" v="26" actId="478"/>
        <pc:sldMkLst>
          <pc:docMk/>
          <pc:sldMk cId="2197562841" sldId="613"/>
        </pc:sldMkLst>
        <pc:spChg chg="add del mod">
          <ac:chgData name="Fatma Alsagaf" userId="ef587b5e-378a-4bb3-aa9f-3c15b98138a4" providerId="ADAL" clId="{890D6534-12FC-41A5-8DFB-3D222BE380F6}" dt="2025-11-18T12:26:52.589" v="26" actId="478"/>
          <ac:spMkLst>
            <pc:docMk/>
            <pc:sldMk cId="2197562841" sldId="613"/>
            <ac:spMk id="10" creationId="{8B2AB561-417C-56D2-BC33-7F9493DFB76E}"/>
          </ac:spMkLst>
        </pc:spChg>
        <pc:picChg chg="add del">
          <ac:chgData name="Fatma Alsagaf" userId="ef587b5e-378a-4bb3-aa9f-3c15b98138a4" providerId="ADAL" clId="{890D6534-12FC-41A5-8DFB-3D222BE380F6}" dt="2025-11-18T12:26:52.589" v="26" actId="478"/>
          <ac:picMkLst>
            <pc:docMk/>
            <pc:sldMk cId="2197562841" sldId="613"/>
            <ac:picMk id="4" creationId="{00000000-0000-0000-0000-000000000000}"/>
          </ac:picMkLst>
        </pc:picChg>
      </pc:sldChg>
      <pc:sldChg chg="addSp delSp mod">
        <pc:chgData name="Fatma Alsagaf" userId="ef587b5e-378a-4bb3-aa9f-3c15b98138a4" providerId="ADAL" clId="{890D6534-12FC-41A5-8DFB-3D222BE380F6}" dt="2025-11-18T12:26:51.018" v="25" actId="478"/>
        <pc:sldMkLst>
          <pc:docMk/>
          <pc:sldMk cId="3870921436" sldId="614"/>
        </pc:sldMkLst>
        <pc:picChg chg="add del">
          <ac:chgData name="Fatma Alsagaf" userId="ef587b5e-378a-4bb3-aa9f-3c15b98138a4" providerId="ADAL" clId="{890D6534-12FC-41A5-8DFB-3D222BE380F6}" dt="2025-11-18T12:26:51.018" v="25" actId="478"/>
          <ac:picMkLst>
            <pc:docMk/>
            <pc:sldMk cId="3870921436" sldId="614"/>
            <ac:picMk id="10" creationId="{A700A22D-2C39-4493-9678-30234C891414}"/>
          </ac:picMkLst>
        </pc:picChg>
      </pc:sldChg>
      <pc:sldChg chg="addSp delSp mod">
        <pc:chgData name="Fatma Alsagaf" userId="ef587b5e-378a-4bb3-aa9f-3c15b98138a4" providerId="ADAL" clId="{890D6534-12FC-41A5-8DFB-3D222BE380F6}" dt="2025-11-18T12:26:49.717" v="24" actId="478"/>
        <pc:sldMkLst>
          <pc:docMk/>
          <pc:sldMk cId="1424214356" sldId="615"/>
        </pc:sldMkLst>
        <pc:picChg chg="add del">
          <ac:chgData name="Fatma Alsagaf" userId="ef587b5e-378a-4bb3-aa9f-3c15b98138a4" providerId="ADAL" clId="{890D6534-12FC-41A5-8DFB-3D222BE380F6}" dt="2025-11-18T12:26:49.717" v="24" actId="478"/>
          <ac:picMkLst>
            <pc:docMk/>
            <pc:sldMk cId="1424214356" sldId="615"/>
            <ac:picMk id="10" creationId="{4049C974-5057-4F28-9227-82F29AAF0EFA}"/>
          </ac:picMkLst>
        </pc:picChg>
      </pc:sldChg>
      <pc:sldChg chg="addSp delSp mod">
        <pc:chgData name="Fatma Alsagaf" userId="ef587b5e-378a-4bb3-aa9f-3c15b98138a4" providerId="ADAL" clId="{890D6534-12FC-41A5-8DFB-3D222BE380F6}" dt="2025-11-18T12:26:49.194" v="23" actId="478"/>
        <pc:sldMkLst>
          <pc:docMk/>
          <pc:sldMk cId="2828109124" sldId="616"/>
        </pc:sldMkLst>
        <pc:picChg chg="add del">
          <ac:chgData name="Fatma Alsagaf" userId="ef587b5e-378a-4bb3-aa9f-3c15b98138a4" providerId="ADAL" clId="{890D6534-12FC-41A5-8DFB-3D222BE380F6}" dt="2025-11-18T12:26:49.194" v="23" actId="478"/>
          <ac:picMkLst>
            <pc:docMk/>
            <pc:sldMk cId="2828109124" sldId="616"/>
            <ac:picMk id="10" creationId="{AF9AB0B2-0425-42C9-9FE4-D6F608FA6F79}"/>
          </ac:picMkLst>
        </pc:picChg>
      </pc:sldChg>
      <pc:sldChg chg="addSp delSp mod">
        <pc:chgData name="Fatma Alsagaf" userId="ef587b5e-378a-4bb3-aa9f-3c15b98138a4" providerId="ADAL" clId="{890D6534-12FC-41A5-8DFB-3D222BE380F6}" dt="2025-11-18T12:26:48.708" v="22" actId="478"/>
        <pc:sldMkLst>
          <pc:docMk/>
          <pc:sldMk cId="4165907033" sldId="617"/>
        </pc:sldMkLst>
        <pc:picChg chg="add del">
          <ac:chgData name="Fatma Alsagaf" userId="ef587b5e-378a-4bb3-aa9f-3c15b98138a4" providerId="ADAL" clId="{890D6534-12FC-41A5-8DFB-3D222BE380F6}" dt="2025-11-18T12:26:48.708" v="22" actId="478"/>
          <ac:picMkLst>
            <pc:docMk/>
            <pc:sldMk cId="4165907033" sldId="617"/>
            <ac:picMk id="10" creationId="{90D810DF-E45D-4DFA-9507-9B2F05220F1E}"/>
          </ac:picMkLst>
        </pc:picChg>
      </pc:sldChg>
      <pc:sldChg chg="addSp delSp mod">
        <pc:chgData name="Fatma Alsagaf" userId="ef587b5e-378a-4bb3-aa9f-3c15b98138a4" providerId="ADAL" clId="{890D6534-12FC-41A5-8DFB-3D222BE380F6}" dt="2025-11-18T12:26:48.259" v="21" actId="478"/>
        <pc:sldMkLst>
          <pc:docMk/>
          <pc:sldMk cId="4279995695" sldId="618"/>
        </pc:sldMkLst>
        <pc:picChg chg="add del">
          <ac:chgData name="Fatma Alsagaf" userId="ef587b5e-378a-4bb3-aa9f-3c15b98138a4" providerId="ADAL" clId="{890D6534-12FC-41A5-8DFB-3D222BE380F6}" dt="2025-11-18T12:26:48.259" v="21" actId="478"/>
          <ac:picMkLst>
            <pc:docMk/>
            <pc:sldMk cId="4279995695" sldId="618"/>
            <ac:picMk id="4" creationId="{51847F10-0BFD-4B56-8F96-74ADDB2A36C5}"/>
          </ac:picMkLst>
        </pc:picChg>
        <pc:picChg chg="add del">
          <ac:chgData name="Fatma Alsagaf" userId="ef587b5e-378a-4bb3-aa9f-3c15b98138a4" providerId="ADAL" clId="{890D6534-12FC-41A5-8DFB-3D222BE380F6}" dt="2025-11-18T12:26:48.259" v="21" actId="478"/>
          <ac:picMkLst>
            <pc:docMk/>
            <pc:sldMk cId="4279995695" sldId="618"/>
            <ac:picMk id="5" creationId="{F4C0FAE2-2C61-4908-9381-3B27BE58F10C}"/>
          </ac:picMkLst>
        </pc:picChg>
        <pc:picChg chg="add del">
          <ac:chgData name="Fatma Alsagaf" userId="ef587b5e-378a-4bb3-aa9f-3c15b98138a4" providerId="ADAL" clId="{890D6534-12FC-41A5-8DFB-3D222BE380F6}" dt="2025-11-18T12:26:48.259" v="21" actId="478"/>
          <ac:picMkLst>
            <pc:docMk/>
            <pc:sldMk cId="4279995695" sldId="618"/>
            <ac:picMk id="6" creationId="{E85882B1-005B-4AA1-9834-7FD72B200DB9}"/>
          </ac:picMkLst>
        </pc:picChg>
        <pc:picChg chg="add del">
          <ac:chgData name="Fatma Alsagaf" userId="ef587b5e-378a-4bb3-aa9f-3c15b98138a4" providerId="ADAL" clId="{890D6534-12FC-41A5-8DFB-3D222BE380F6}" dt="2025-11-18T12:26:48.259" v="21" actId="478"/>
          <ac:picMkLst>
            <pc:docMk/>
            <pc:sldMk cId="4279995695" sldId="618"/>
            <ac:picMk id="7" creationId="{CCC40341-DF07-4B77-BE39-D6321F72FAAA}"/>
          </ac:picMkLst>
        </pc:picChg>
      </pc:sldChg>
      <pc:sldChg chg="addSp delSp">
        <pc:chgData name="Fatma Alsagaf" userId="ef587b5e-378a-4bb3-aa9f-3c15b98138a4" providerId="ADAL" clId="{890D6534-12FC-41A5-8DFB-3D222BE380F6}" dt="2025-11-18T12:26:47.731" v="20" actId="478"/>
        <pc:sldMkLst>
          <pc:docMk/>
          <pc:sldMk cId="3561717116" sldId="619"/>
        </pc:sldMkLst>
        <pc:picChg chg="add del">
          <ac:chgData name="Fatma Alsagaf" userId="ef587b5e-378a-4bb3-aa9f-3c15b98138a4" providerId="ADAL" clId="{890D6534-12FC-41A5-8DFB-3D222BE380F6}" dt="2025-11-18T12:26:47.731" v="20" actId="478"/>
          <ac:picMkLst>
            <pc:docMk/>
            <pc:sldMk cId="3561717116" sldId="619"/>
            <ac:picMk id="6150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7:03.884" v="29" actId="478"/>
        <pc:sldMkLst>
          <pc:docMk/>
          <pc:sldMk cId="2959476655" sldId="628"/>
        </pc:sldMkLst>
        <pc:spChg chg="add mod">
          <ac:chgData name="Fatma Alsagaf" userId="ef587b5e-378a-4bb3-aa9f-3c15b98138a4" providerId="ADAL" clId="{890D6534-12FC-41A5-8DFB-3D222BE380F6}" dt="2025-11-18T12:27:03.884" v="29" actId="478"/>
          <ac:spMkLst>
            <pc:docMk/>
            <pc:sldMk cId="2959476655" sldId="628"/>
            <ac:spMk id="3" creationId="{8D373964-F162-D8C1-5E24-3D0C8106BF3E}"/>
          </ac:spMkLst>
        </pc:spChg>
        <pc:picChg chg="del">
          <ac:chgData name="Fatma Alsagaf" userId="ef587b5e-378a-4bb3-aa9f-3c15b98138a4" providerId="ADAL" clId="{890D6534-12FC-41A5-8DFB-3D222BE380F6}" dt="2025-11-18T12:27:03.884" v="29" actId="478"/>
          <ac:picMkLst>
            <pc:docMk/>
            <pc:sldMk cId="2959476655" sldId="628"/>
            <ac:picMk id="4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15.293" v="32" actId="478"/>
        <pc:sldMkLst>
          <pc:docMk/>
          <pc:sldMk cId="1663107536" sldId="630"/>
        </pc:sldMkLst>
        <pc:picChg chg="del">
          <ac:chgData name="Fatma Alsagaf" userId="ef587b5e-378a-4bb3-aa9f-3c15b98138a4" providerId="ADAL" clId="{890D6534-12FC-41A5-8DFB-3D222BE380F6}" dt="2025-11-18T12:27:15.293" v="32" actId="478"/>
          <ac:picMkLst>
            <pc:docMk/>
            <pc:sldMk cId="1663107536" sldId="630"/>
            <ac:picMk id="9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16.651" v="33" actId="478"/>
        <pc:sldMkLst>
          <pc:docMk/>
          <pc:sldMk cId="700669717" sldId="631"/>
        </pc:sldMkLst>
        <pc:picChg chg="del">
          <ac:chgData name="Fatma Alsagaf" userId="ef587b5e-378a-4bb3-aa9f-3c15b98138a4" providerId="ADAL" clId="{890D6534-12FC-41A5-8DFB-3D222BE380F6}" dt="2025-11-18T12:27:16.651" v="33" actId="478"/>
          <ac:picMkLst>
            <pc:docMk/>
            <pc:sldMk cId="700669717" sldId="631"/>
            <ac:picMk id="9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18.155" v="34" actId="478"/>
        <pc:sldMkLst>
          <pc:docMk/>
          <pc:sldMk cId="3524192652" sldId="632"/>
        </pc:sldMkLst>
        <pc:picChg chg="del">
          <ac:chgData name="Fatma Alsagaf" userId="ef587b5e-378a-4bb3-aa9f-3c15b98138a4" providerId="ADAL" clId="{890D6534-12FC-41A5-8DFB-3D222BE380F6}" dt="2025-11-18T12:27:18.155" v="34" actId="478"/>
          <ac:picMkLst>
            <pc:docMk/>
            <pc:sldMk cId="3524192652" sldId="632"/>
            <ac:picMk id="9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19.562" v="35" actId="478"/>
        <pc:sldMkLst>
          <pc:docMk/>
          <pc:sldMk cId="1449954017" sldId="633"/>
        </pc:sldMkLst>
        <pc:picChg chg="del">
          <ac:chgData name="Fatma Alsagaf" userId="ef587b5e-378a-4bb3-aa9f-3c15b98138a4" providerId="ADAL" clId="{890D6534-12FC-41A5-8DFB-3D222BE380F6}" dt="2025-11-18T12:27:19.562" v="35" actId="478"/>
          <ac:picMkLst>
            <pc:docMk/>
            <pc:sldMk cId="1449954017" sldId="633"/>
            <ac:picMk id="9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21.459" v="36" actId="478"/>
        <pc:sldMkLst>
          <pc:docMk/>
          <pc:sldMk cId="3298108024" sldId="634"/>
        </pc:sldMkLst>
        <pc:picChg chg="del">
          <ac:chgData name="Fatma Alsagaf" userId="ef587b5e-378a-4bb3-aa9f-3c15b98138a4" providerId="ADAL" clId="{890D6534-12FC-41A5-8DFB-3D222BE380F6}" dt="2025-11-18T12:27:21.459" v="36" actId="478"/>
          <ac:picMkLst>
            <pc:docMk/>
            <pc:sldMk cId="3298108024" sldId="634"/>
            <ac:picMk id="6150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7:26.935" v="37" actId="478"/>
        <pc:sldMkLst>
          <pc:docMk/>
          <pc:sldMk cId="1531246648" sldId="635"/>
        </pc:sldMkLst>
        <pc:spChg chg="add mod">
          <ac:chgData name="Fatma Alsagaf" userId="ef587b5e-378a-4bb3-aa9f-3c15b98138a4" providerId="ADAL" clId="{890D6534-12FC-41A5-8DFB-3D222BE380F6}" dt="2025-11-18T12:27:26.935" v="37" actId="478"/>
          <ac:spMkLst>
            <pc:docMk/>
            <pc:sldMk cId="1531246648" sldId="635"/>
            <ac:spMk id="5" creationId="{D9080FC1-70A7-4549-AA09-AB14F4C3F3EA}"/>
          </ac:spMkLst>
        </pc:spChg>
        <pc:picChg chg="del">
          <ac:chgData name="Fatma Alsagaf" userId="ef587b5e-378a-4bb3-aa9f-3c15b98138a4" providerId="ADAL" clId="{890D6534-12FC-41A5-8DFB-3D222BE380F6}" dt="2025-11-18T12:27:26.935" v="37" actId="478"/>
          <ac:picMkLst>
            <pc:docMk/>
            <pc:sldMk cId="1531246648" sldId="635"/>
            <ac:picMk id="4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7:27.974" v="38" actId="478"/>
        <pc:sldMkLst>
          <pc:docMk/>
          <pc:sldMk cId="4050907309" sldId="636"/>
        </pc:sldMkLst>
        <pc:spChg chg="add mod">
          <ac:chgData name="Fatma Alsagaf" userId="ef587b5e-378a-4bb3-aa9f-3c15b98138a4" providerId="ADAL" clId="{890D6534-12FC-41A5-8DFB-3D222BE380F6}" dt="2025-11-18T12:27:27.974" v="38" actId="478"/>
          <ac:spMkLst>
            <pc:docMk/>
            <pc:sldMk cId="4050907309" sldId="636"/>
            <ac:spMk id="5" creationId="{5324E469-4BDE-F5D7-1A48-9864DDD88D94}"/>
          </ac:spMkLst>
        </pc:spChg>
        <pc:picChg chg="del">
          <ac:chgData name="Fatma Alsagaf" userId="ef587b5e-378a-4bb3-aa9f-3c15b98138a4" providerId="ADAL" clId="{890D6534-12FC-41A5-8DFB-3D222BE380F6}" dt="2025-11-18T12:27:27.974" v="38" actId="478"/>
          <ac:picMkLst>
            <pc:docMk/>
            <pc:sldMk cId="4050907309" sldId="636"/>
            <ac:picMk id="4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7:29.261" v="39" actId="478"/>
        <pc:sldMkLst>
          <pc:docMk/>
          <pc:sldMk cId="857686343" sldId="637"/>
        </pc:sldMkLst>
        <pc:spChg chg="add mod">
          <ac:chgData name="Fatma Alsagaf" userId="ef587b5e-378a-4bb3-aa9f-3c15b98138a4" providerId="ADAL" clId="{890D6534-12FC-41A5-8DFB-3D222BE380F6}" dt="2025-11-18T12:27:29.261" v="39" actId="478"/>
          <ac:spMkLst>
            <pc:docMk/>
            <pc:sldMk cId="857686343" sldId="637"/>
            <ac:spMk id="5" creationId="{9365D590-E79B-04E3-C512-A31952C71C6B}"/>
          </ac:spMkLst>
        </pc:spChg>
        <pc:picChg chg="del">
          <ac:chgData name="Fatma Alsagaf" userId="ef587b5e-378a-4bb3-aa9f-3c15b98138a4" providerId="ADAL" clId="{890D6534-12FC-41A5-8DFB-3D222BE380F6}" dt="2025-11-18T12:27:29.261" v="39" actId="478"/>
          <ac:picMkLst>
            <pc:docMk/>
            <pc:sldMk cId="857686343" sldId="637"/>
            <ac:picMk id="4" creationId="{00000000-0000-0000-0000-000000000000}"/>
          </ac:picMkLst>
        </pc:picChg>
      </pc:sldChg>
      <pc:sldChg chg="addSp delSp modSp mod">
        <pc:chgData name="Fatma Alsagaf" userId="ef587b5e-378a-4bb3-aa9f-3c15b98138a4" providerId="ADAL" clId="{890D6534-12FC-41A5-8DFB-3D222BE380F6}" dt="2025-11-18T12:27:34.684" v="41" actId="478"/>
        <pc:sldMkLst>
          <pc:docMk/>
          <pc:sldMk cId="775876982" sldId="638"/>
        </pc:sldMkLst>
        <pc:spChg chg="add mod">
          <ac:chgData name="Fatma Alsagaf" userId="ef587b5e-378a-4bb3-aa9f-3c15b98138a4" providerId="ADAL" clId="{890D6534-12FC-41A5-8DFB-3D222BE380F6}" dt="2025-11-18T12:27:34.684" v="41" actId="478"/>
          <ac:spMkLst>
            <pc:docMk/>
            <pc:sldMk cId="775876982" sldId="638"/>
            <ac:spMk id="5" creationId="{58905056-EFD4-4104-4501-5CA70BDB5CAF}"/>
          </ac:spMkLst>
        </pc:spChg>
        <pc:picChg chg="del">
          <ac:chgData name="Fatma Alsagaf" userId="ef587b5e-378a-4bb3-aa9f-3c15b98138a4" providerId="ADAL" clId="{890D6534-12FC-41A5-8DFB-3D222BE380F6}" dt="2025-11-18T12:27:34.684" v="41" actId="478"/>
          <ac:picMkLst>
            <pc:docMk/>
            <pc:sldMk cId="775876982" sldId="638"/>
            <ac:picMk id="4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31.382" v="40" actId="478"/>
        <pc:sldMkLst>
          <pc:docMk/>
          <pc:sldMk cId="2228339001" sldId="639"/>
        </pc:sldMkLst>
        <pc:picChg chg="del">
          <ac:chgData name="Fatma Alsagaf" userId="ef587b5e-378a-4bb3-aa9f-3c15b98138a4" providerId="ADAL" clId="{890D6534-12FC-41A5-8DFB-3D222BE380F6}" dt="2025-11-18T12:27:31.382" v="40" actId="478"/>
          <ac:picMkLst>
            <pc:docMk/>
            <pc:sldMk cId="2228339001" sldId="639"/>
            <ac:picMk id="1030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7:36.486" v="42" actId="478"/>
        <pc:sldMkLst>
          <pc:docMk/>
          <pc:sldMk cId="1636741706" sldId="640"/>
        </pc:sldMkLst>
        <pc:picChg chg="del">
          <ac:chgData name="Fatma Alsagaf" userId="ef587b5e-378a-4bb3-aa9f-3c15b98138a4" providerId="ADAL" clId="{890D6534-12FC-41A5-8DFB-3D222BE380F6}" dt="2025-11-18T12:27:36.486" v="42" actId="478"/>
          <ac:picMkLst>
            <pc:docMk/>
            <pc:sldMk cId="1636741706" sldId="640"/>
            <ac:picMk id="6150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8:00.020" v="43" actId="478"/>
        <pc:sldMkLst>
          <pc:docMk/>
          <pc:sldMk cId="4017147893" sldId="652"/>
        </pc:sldMkLst>
        <pc:picChg chg="del">
          <ac:chgData name="Fatma Alsagaf" userId="ef587b5e-378a-4bb3-aa9f-3c15b98138a4" providerId="ADAL" clId="{890D6534-12FC-41A5-8DFB-3D222BE380F6}" dt="2025-11-18T12:28:00.020" v="43" actId="478"/>
          <ac:picMkLst>
            <pc:docMk/>
            <pc:sldMk cId="4017147893" sldId="652"/>
            <ac:picMk id="6150" creationId="{00000000-0000-0000-0000-000000000000}"/>
          </ac:picMkLst>
        </pc:picChg>
      </pc:sldChg>
      <pc:sldChg chg="delSp">
        <pc:chgData name="Fatma Alsagaf" userId="ef587b5e-378a-4bb3-aa9f-3c15b98138a4" providerId="ADAL" clId="{890D6534-12FC-41A5-8DFB-3D222BE380F6}" dt="2025-11-18T12:28:14.117" v="48" actId="478"/>
        <pc:sldMkLst>
          <pc:docMk/>
          <pc:sldMk cId="3926940253" sldId="677"/>
        </pc:sldMkLst>
        <pc:picChg chg="del">
          <ac:chgData name="Fatma Alsagaf" userId="ef587b5e-378a-4bb3-aa9f-3c15b98138a4" providerId="ADAL" clId="{890D6534-12FC-41A5-8DFB-3D222BE380F6}" dt="2025-11-18T12:28:14.117" v="48" actId="478"/>
          <ac:picMkLst>
            <pc:docMk/>
            <pc:sldMk cId="3926940253" sldId="677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16.771" v="49" actId="478"/>
        <pc:sldMkLst>
          <pc:docMk/>
          <pc:sldMk cId="3182104462" sldId="678"/>
        </pc:sldMkLst>
        <pc:picChg chg="del">
          <ac:chgData name="Fatma Alsagaf" userId="ef587b5e-378a-4bb3-aa9f-3c15b98138a4" providerId="ADAL" clId="{890D6534-12FC-41A5-8DFB-3D222BE380F6}" dt="2025-11-18T12:28:16.771" v="49" actId="478"/>
          <ac:picMkLst>
            <pc:docMk/>
            <pc:sldMk cId="3182104462" sldId="678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18.348" v="50" actId="478"/>
        <pc:sldMkLst>
          <pc:docMk/>
          <pc:sldMk cId="4201421081" sldId="679"/>
        </pc:sldMkLst>
        <pc:picChg chg="del">
          <ac:chgData name="Fatma Alsagaf" userId="ef587b5e-378a-4bb3-aa9f-3c15b98138a4" providerId="ADAL" clId="{890D6534-12FC-41A5-8DFB-3D222BE380F6}" dt="2025-11-18T12:28:18.348" v="50" actId="478"/>
          <ac:picMkLst>
            <pc:docMk/>
            <pc:sldMk cId="4201421081" sldId="679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19.539" v="51" actId="478"/>
        <pc:sldMkLst>
          <pc:docMk/>
          <pc:sldMk cId="2544156158" sldId="680"/>
        </pc:sldMkLst>
        <pc:picChg chg="del">
          <ac:chgData name="Fatma Alsagaf" userId="ef587b5e-378a-4bb3-aa9f-3c15b98138a4" providerId="ADAL" clId="{890D6534-12FC-41A5-8DFB-3D222BE380F6}" dt="2025-11-18T12:28:19.539" v="51" actId="478"/>
          <ac:picMkLst>
            <pc:docMk/>
            <pc:sldMk cId="2544156158" sldId="680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05.267" v="44" actId="478"/>
        <pc:sldMkLst>
          <pc:docMk/>
          <pc:sldMk cId="330226052" sldId="682"/>
        </pc:sldMkLst>
        <pc:picChg chg="del">
          <ac:chgData name="Fatma Alsagaf" userId="ef587b5e-378a-4bb3-aa9f-3c15b98138a4" providerId="ADAL" clId="{890D6534-12FC-41A5-8DFB-3D222BE380F6}" dt="2025-11-18T12:28:05.267" v="44" actId="478"/>
          <ac:picMkLst>
            <pc:docMk/>
            <pc:sldMk cId="330226052" sldId="682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06.754" v="45" actId="478"/>
        <pc:sldMkLst>
          <pc:docMk/>
          <pc:sldMk cId="1605635498" sldId="683"/>
        </pc:sldMkLst>
        <pc:picChg chg="del">
          <ac:chgData name="Fatma Alsagaf" userId="ef587b5e-378a-4bb3-aa9f-3c15b98138a4" providerId="ADAL" clId="{890D6534-12FC-41A5-8DFB-3D222BE380F6}" dt="2025-11-18T12:28:06.754" v="45" actId="478"/>
          <ac:picMkLst>
            <pc:docMk/>
            <pc:sldMk cId="1605635498" sldId="683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08.047" v="46" actId="478"/>
        <pc:sldMkLst>
          <pc:docMk/>
          <pc:sldMk cId="2414203072" sldId="684"/>
        </pc:sldMkLst>
        <pc:picChg chg="del">
          <ac:chgData name="Fatma Alsagaf" userId="ef587b5e-378a-4bb3-aa9f-3c15b98138a4" providerId="ADAL" clId="{890D6534-12FC-41A5-8DFB-3D222BE380F6}" dt="2025-11-18T12:28:08.047" v="46" actId="478"/>
          <ac:picMkLst>
            <pc:docMk/>
            <pc:sldMk cId="2414203072" sldId="684"/>
            <ac:picMk id="11" creationId="{8C74FDCD-2FE6-44D3-B805-39213F71BC11}"/>
          </ac:picMkLst>
        </pc:picChg>
      </pc:sldChg>
      <pc:sldChg chg="delSp">
        <pc:chgData name="Fatma Alsagaf" userId="ef587b5e-378a-4bb3-aa9f-3c15b98138a4" providerId="ADAL" clId="{890D6534-12FC-41A5-8DFB-3D222BE380F6}" dt="2025-11-18T12:28:09.619" v="47" actId="478"/>
        <pc:sldMkLst>
          <pc:docMk/>
          <pc:sldMk cId="57227182" sldId="685"/>
        </pc:sldMkLst>
        <pc:picChg chg="del">
          <ac:chgData name="Fatma Alsagaf" userId="ef587b5e-378a-4bb3-aa9f-3c15b98138a4" providerId="ADAL" clId="{890D6534-12FC-41A5-8DFB-3D222BE380F6}" dt="2025-11-18T12:28:09.619" v="47" actId="478"/>
          <ac:picMkLst>
            <pc:docMk/>
            <pc:sldMk cId="57227182" sldId="685"/>
            <ac:picMk id="11" creationId="{8C74FDCD-2FE6-44D3-B805-39213F71BC11}"/>
          </ac:picMkLst>
        </pc:picChg>
      </pc:sldChg>
      <pc:sldChg chg="delSp del mod">
        <pc:chgData name="Fatma Alsagaf" userId="ef587b5e-378a-4bb3-aa9f-3c15b98138a4" providerId="ADAL" clId="{890D6534-12FC-41A5-8DFB-3D222BE380F6}" dt="2025-11-18T12:25:40.958" v="2" actId="47"/>
        <pc:sldMkLst>
          <pc:docMk/>
          <pc:sldMk cId="2437462915" sldId="774"/>
        </pc:sldMkLst>
        <pc:picChg chg="del">
          <ac:chgData name="Fatma Alsagaf" userId="ef587b5e-378a-4bb3-aa9f-3c15b98138a4" providerId="ADAL" clId="{890D6534-12FC-41A5-8DFB-3D222BE380F6}" dt="2025-11-18T12:25:38.935" v="0" actId="478"/>
          <ac:picMkLst>
            <pc:docMk/>
            <pc:sldMk cId="2437462915" sldId="774"/>
            <ac:picMk id="4" creationId="{00000000-0000-0000-0000-000000000000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AA7B9-83F3-49D3-879E-DF2499535530}" type="datetimeFigureOut">
              <a:rPr lang="en-US" smtClean="0"/>
              <a:t>18/11/2025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5C3A2-F3FA-42CE-8797-C321B46AC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5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5850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marR="0" lvl="0" indent="-229784" algn="ctr" defTabSz="914400" rtl="0" eaLnBrk="1" fontAlgn="auto" latinLnBrk="0" hangingPunct="1">
              <a:lnSpc>
                <a:spcPct val="100000"/>
              </a:lnSpc>
              <a:spcBef>
                <a:spcPts val="436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 algn="ctr">
              <a:spcBef>
                <a:spcPts val="436"/>
              </a:spcBef>
            </a:pPr>
            <a:endParaRPr lang="en-US" b="1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SAY:   Here is a very simple definition of  a leader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And a distinction between a manager and a leader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5428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Mentoring is a huge part of coaching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61286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coaches are  teachers at heart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45048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Challenging coaching situations are challenging for both you and the coached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46166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0711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 everyone let's spend a few minutes and I want you to come up with a list of what a leader is, what their role is, and how a leader is different from a Manager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90313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 Lets look at some tips to help you as a coach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28381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 is one of the most important stages of coaching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50796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Succession planning  The head of GE was identified 17 years prior to getting the job as a potential senior manager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37110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9081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r>
              <a:rPr lang="en-US" dirty="0"/>
              <a:t>In this module we will look at problem solving decision making and conflict resolution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85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Here is a short story to show you the difference between Management &amp; Leadership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25114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3358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53044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 everyone let’s think about some of the problems we have experienced and how we solved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61200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solve any problem we need to answer these 4 questions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85810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Has anyone used the fish bone method of problem solving   Sometime called the KAWASAKI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94325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First thing we need to do is identify the cause,   they may be many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979565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here is a list of some possible causes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226978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Take these issues are categorize them in the fishbone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19193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Take these issues are categorize them in the fishbone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6235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look at where they should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952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SAY:  We will be looking at 4 of the most common types of leadership.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Its important to realize that they are not good and bad, and great leaders can switch between them as appropriate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615726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look at where they should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116965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Costs What we have done here is take care of the first 2 questions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403576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SO how can we resolve the zero / low costs problems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59958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look at where they should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8542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Problems are often because of a lack of time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1414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We talked about the Eisenhower method earlier,   Let’s now use it in our daily life </a:t>
            </a:r>
          </a:p>
          <a:p>
            <a:endParaRPr lang="en-US" dirty="0"/>
          </a:p>
          <a:p>
            <a:r>
              <a:rPr lang="en-US" dirty="0"/>
              <a:t>First off write down a list of some of your daily tasks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276846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3736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Now let’s use the Eisenhower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09317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should they go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157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33285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should they go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158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114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Autocratic:  Sometimes we are forced to adopt this type of leadership.  It is one where it can be exhausting if it is the only method you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342599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 resolution </a:t>
            </a:r>
          </a:p>
          <a:p>
            <a:endParaRPr lang="en-US" dirty="0"/>
          </a:p>
          <a:p>
            <a:r>
              <a:rPr lang="en-US" dirty="0"/>
              <a:t>You always need to be aware of the dynamics within your team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74327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very clear path that all conflicts cover as they escalate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347733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in most cases you may have to be the middleman in conflicts as well as being part of it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641967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I’m sure we have all had conflict in our teams,   how do you deal with them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52065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look at the Thomas Kilmann conflict styles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5782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look at the signs of Avoiding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688859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look at WHEN we should </a:t>
            </a:r>
            <a:r>
              <a:rPr lang="en-US" dirty="0" err="1"/>
              <a:t>Avoide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960878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look at the signs of Accommodating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87623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when we should ACCOMMODATE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689634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s look at the signs of competing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8091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Can make you a popular boss, but maybe not a good one.  Especially if you rely on this leadership style exclusively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440098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when we should compete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61394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should collaborate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581369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the signs of collaboration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811222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signs of compromise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194602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should compromise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786854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examine some of the key points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150693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946510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50184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List some of the habits of good and bad bosses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520577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are some of the signs of each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239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This form of leadership will only work effectively with mature, highly skilled teams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6618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remind ourselves What is a boss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67431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remind ourselves What is a leader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572492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traits of a leader are many :  No one said being a great leader was easy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8664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to use common </a:t>
            </a:r>
            <a:r>
              <a:rPr lang="en-US" dirty="0" err="1"/>
              <a:t>sesnse</a:t>
            </a:r>
            <a:r>
              <a:rPr lang="en-US" dirty="0"/>
              <a:t> where you can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04706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68192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 let’s look at some of the key points to adopt to develop your leadership skills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06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This works well with young immature teams but will eventually become patronizing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33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Ok   which of these styles do you think is the best</a:t>
            </a:r>
          </a:p>
          <a:p>
            <a:endParaRPr lang="en-US" dirty="0"/>
          </a:p>
          <a:p>
            <a:r>
              <a:rPr lang="en-US" dirty="0"/>
              <a:t>Like most things in life it depends on the circumstances  You will need to switch between them if you expect to become an excellent leader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965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 everyone let's spend a few minutes and I want you to come up some circumstances where you would need to change your style of leadership.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359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Leadership styles can be dependent on many circumstances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02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Start with introducing yourself and then ask each participant to introduce him/herself.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901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Leading a team through change can be a daunting task for the most experience leaders</a:t>
            </a:r>
          </a:p>
          <a:p>
            <a:endParaRPr lang="en-US" dirty="0"/>
          </a:p>
          <a:p>
            <a:r>
              <a:rPr lang="en-US" dirty="0"/>
              <a:t>SAY:  </a:t>
            </a:r>
            <a:r>
              <a:rPr lang="en-US" dirty="0" err="1"/>
              <a:t>Covid</a:t>
            </a:r>
            <a:r>
              <a:rPr lang="en-US" dirty="0"/>
              <a:t> 19 has led to some profound changes in how our industry does business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599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dirty="0">
                <a:latin typeface="Verdana" pitchFamily="34" charset="0"/>
              </a:rPr>
              <a:t>SAY:  </a:t>
            </a:r>
            <a:r>
              <a:rPr lang="en-GB" sz="1200" b="0" dirty="0">
                <a:latin typeface="Verdana" pitchFamily="34" charset="0"/>
              </a:rPr>
              <a:t>  In order to manage change we must understand the process that individuals go through when faced with change</a:t>
            </a:r>
            <a:endParaRPr lang="en-GB" sz="1200" b="1" dirty="0">
              <a:latin typeface="Verdana" pitchFamily="34" charset="0"/>
            </a:endParaRPr>
          </a:p>
          <a:p>
            <a:endParaRPr lang="en-GB" sz="1200" b="1" dirty="0">
              <a:latin typeface="Verdana" pitchFamily="34" charset="0"/>
            </a:endParaRPr>
          </a:p>
          <a:p>
            <a:r>
              <a:rPr lang="en-GB" sz="1200" b="1" dirty="0">
                <a:latin typeface="Verdana" pitchFamily="34" charset="0"/>
              </a:rPr>
              <a:t>1. Shock </a:t>
            </a:r>
            <a:r>
              <a:rPr lang="en-GB" sz="1200" dirty="0">
                <a:latin typeface="Verdana" pitchFamily="34" charset="0"/>
              </a:rPr>
              <a:t> – as rumours of the change circulate, the individual feels some sense of shock and possible disbelief – so much so that they deem it worthy of doing nothing.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Verdana" pitchFamily="34" charset="0"/>
              </a:rPr>
              <a:t>2. Denial: </a:t>
            </a:r>
            <a:r>
              <a:rPr lang="en-GB" sz="1200" dirty="0">
                <a:latin typeface="Verdana" pitchFamily="34" charset="0"/>
              </a:rPr>
              <a:t>As the change becomes clearer, people try to fit in the change with their own personal position and may try to believe that it will not affect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Verdana" pitchFamily="34" charset="0"/>
              </a:rPr>
              <a:t>3.  Frustration:  </a:t>
            </a:r>
            <a:r>
              <a:rPr lang="en-GB" sz="1200" dirty="0">
                <a:latin typeface="Verdana" pitchFamily="34" charset="0"/>
              </a:rPr>
              <a:t>Can sometimes manifest as anger at the situation and the fear of the unknown.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Verdana" pitchFamily="34" charset="0"/>
              </a:rPr>
              <a:t>4. Depression: </a:t>
            </a:r>
            <a:r>
              <a:rPr lang="en-GB" sz="1200" dirty="0">
                <a:latin typeface="Verdana" pitchFamily="34" charset="0"/>
              </a:rPr>
              <a:t>as reality begins to dawn staff may feel alienated and angry, feelings of a lack of control of events overtake people and they feel depressed as they try to reconcile what is happening with their own personal situation.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Verdana" pitchFamily="34" charset="0"/>
              </a:rPr>
              <a:t>5. Experimentation: </a:t>
            </a:r>
            <a:r>
              <a:rPr lang="en-GB" sz="1200" dirty="0">
                <a:latin typeface="Verdana" pitchFamily="34" charset="0"/>
              </a:rPr>
              <a:t>Individuals begin to interact with the change, they start to ask questions to see how they might work with the change.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+mj-lt"/>
              </a:rPr>
              <a:t>6. Decision:</a:t>
            </a:r>
            <a:r>
              <a:rPr lang="en-GB" sz="1200" dirty="0">
                <a:latin typeface="+mj-lt"/>
              </a:rPr>
              <a:t> Individuals begin to work with the change and see how they might be able to make the change work for them – self esteem begins to rise.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>
                <a:latin typeface="Verdana" pitchFamily="34" charset="0"/>
              </a:rPr>
              <a:t>7. Integration: </a:t>
            </a:r>
            <a:r>
              <a:rPr lang="en-GB" sz="1200" dirty="0">
                <a:latin typeface="Verdana" pitchFamily="34" charset="0"/>
              </a:rPr>
              <a:t>the change is understood and adopted within the individual’s own understanding – they now know how to work with it and feel a renewed sense of confidence and self esteem.</a:t>
            </a:r>
            <a:endParaRPr lang="en-GB" sz="1200" b="1" dirty="0">
              <a:latin typeface="Verdana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dirty="0">
              <a:latin typeface="Verdana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dirty="0">
              <a:latin typeface="Verdana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dirty="0">
              <a:latin typeface="Verdana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328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>
              <a:lnSpc>
                <a:spcPct val="90000"/>
              </a:lnSpc>
            </a:pPr>
            <a:r>
              <a:rPr lang="en-GB" dirty="0">
                <a:solidFill>
                  <a:srgbClr val="003366"/>
                </a:solidFill>
              </a:rPr>
              <a:t>Trait theories: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Are such characteristics inherently gender biased?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Do such characteristics produce good leaders?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Is leadership more than just bringing about change?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Does this imply that leaders are born not bred?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8412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SAY:   You behavior can set the entire tome of your leadership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It is particularly strong when it comes to cultivating a successful driven team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612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Change as the circumstances dictate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1527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 Transformational leadership is a great asset when a company is going through changes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Refer to Apple Story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83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This is how management has been seen in the past and is great when you need to have a team follow set procedures and the team is constrained by very specific instructions,  legal reasons for example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8000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1477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Module 2 Team Building </a:t>
            </a:r>
            <a:endParaRPr lang="en-US" u="sng" dirty="0"/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/>
              <a:t>SAY:  WE will look at how teams develop what are the perceived normal for a team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1" dirty="0"/>
          </a:p>
          <a:p>
            <a:pPr marL="229784" indent="-229784" defTabSz="917561">
              <a:spcBef>
                <a:spcPts val="434"/>
              </a:spcBef>
            </a:pP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8659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does anyone know the 5 stages of team building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39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through the housekeeping rules and the break times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4788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3304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This is the first stage of any new team, but can also apply when there are a fairly large number of changes in team personnel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3674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this is a time of great delicacy within a team,  it could actually break the team</a:t>
            </a:r>
          </a:p>
          <a:p>
            <a:endParaRPr lang="en-US" dirty="0"/>
          </a:p>
          <a:p>
            <a:r>
              <a:rPr lang="en-US" dirty="0"/>
              <a:t>If you have a team with a high turnover you will just keep repeating Forming &amp; Storming with out moving forward developing your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6362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Norming is when you have a functional team.   Most of the conflict will have been resolved at this stage and you can begin to really develop your team into a great 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341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right leadership you can take your team and transform them into high successful, well motivated team.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9278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Highly motivated, successful teams often do not even enter this stage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2144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pPr algn="l"/>
            <a:r>
              <a:rPr lang="en-US" dirty="0"/>
              <a:t>Let’s look at some of the unwritten rules that may teams work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4670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</a:p>
          <a:p>
            <a:pPr marL="229784" indent="-229784" algn="ctr" defTabSz="917561">
              <a:spcBef>
                <a:spcPts val="434"/>
              </a:spcBef>
            </a:pPr>
            <a:endParaRPr lang="en-US" b="1" u="sng" dirty="0"/>
          </a:p>
          <a:p>
            <a:pPr marL="229784" indent="-229784" algn="l" defTabSz="917561">
              <a:spcBef>
                <a:spcPts val="434"/>
              </a:spcBef>
            </a:pPr>
            <a:r>
              <a:rPr lang="en-US" b="1" u="sng" dirty="0"/>
              <a:t>SAY:  </a:t>
            </a:r>
            <a:r>
              <a:rPr lang="en-US" b="1" u="none" dirty="0"/>
              <a:t>These rules may be unwritten but they are extremely important</a:t>
            </a: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6226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</a:p>
          <a:p>
            <a:pPr marL="229784" indent="-229784" algn="l" defTabSz="917561">
              <a:spcBef>
                <a:spcPts val="434"/>
              </a:spcBef>
            </a:pP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The TORI </a:t>
            </a:r>
            <a:r>
              <a:rPr lang="en-US" dirty="0" err="1">
                <a:latin typeface="Arial" pitchFamily="34" charset="0"/>
              </a:rPr>
              <a:t>Modle</a:t>
            </a:r>
            <a:r>
              <a:rPr lang="en-US" dirty="0">
                <a:latin typeface="Arial" pitchFamily="34" charset="0"/>
              </a:rPr>
              <a:t> for successful teams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0763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</a:p>
          <a:p>
            <a:pPr marL="229784" indent="-229784" algn="l" defTabSz="917561">
              <a:spcBef>
                <a:spcPts val="434"/>
              </a:spcBef>
            </a:pP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As leaders it is our job to cultivate these changes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442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through the housekeeping rules and the break times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9717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31682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SAY:  As a leader your have three areas that you must focus on simultaneously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266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What can you do in order to make sure your team is success driven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7258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Answer</a:t>
            </a:r>
          </a:p>
          <a:p>
            <a:endParaRPr lang="en-US" dirty="0"/>
          </a:p>
          <a:p>
            <a:r>
              <a:rPr lang="en-US" dirty="0"/>
              <a:t>Self Direction  What are your personal goals in the leadership position</a:t>
            </a:r>
          </a:p>
          <a:p>
            <a:r>
              <a:rPr lang="en-US" dirty="0"/>
              <a:t>Develop your people to get the best out of them</a:t>
            </a:r>
          </a:p>
          <a:p>
            <a:r>
              <a:rPr lang="en-US" dirty="0"/>
              <a:t>Make sure your processes are set to support your team</a:t>
            </a:r>
          </a:p>
          <a:p>
            <a:r>
              <a:rPr lang="en-US" dirty="0"/>
              <a:t>Communicate well so no one is every under any misunderstanding </a:t>
            </a:r>
          </a:p>
          <a:p>
            <a:r>
              <a:rPr lang="en-US" dirty="0" err="1"/>
              <a:t>Enures</a:t>
            </a:r>
            <a:r>
              <a:rPr lang="en-US" dirty="0"/>
              <a:t> that all team members, including yourself, are fully aware of what there accountabilities are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6880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9470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592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177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 Eisenhower was a general in WW2  he had to make life and death decisions every day.  </a:t>
            </a:r>
          </a:p>
          <a:p>
            <a:endParaRPr lang="en-US" dirty="0"/>
          </a:p>
          <a:p>
            <a:r>
              <a:rPr lang="en-US" dirty="0"/>
              <a:t>He developed this very simple, effective system to ensure that his time was spent where it was most needed</a:t>
            </a:r>
          </a:p>
          <a:p>
            <a:endParaRPr lang="en-US" dirty="0"/>
          </a:p>
          <a:p>
            <a:r>
              <a:rPr lang="en-US" dirty="0"/>
              <a:t>We will spend more time on this later in the course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1719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649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ACTIVITY’S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500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 The objectives of this course are as follows </a:t>
            </a:r>
          </a:p>
          <a:p>
            <a:endParaRPr lang="en-US" dirty="0"/>
          </a:p>
          <a:p>
            <a:r>
              <a:rPr lang="en-US" dirty="0"/>
              <a:t>Read the objectives</a:t>
            </a:r>
          </a:p>
          <a:p>
            <a:endParaRPr lang="en-US" dirty="0"/>
          </a:p>
          <a:p>
            <a:r>
              <a:rPr lang="en-US" dirty="0"/>
              <a:t>SAY:  This course is designed to work as a part of the overall management courses that some of you have attended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62091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74480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19375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/>
              <a:t>SAY:  </a:t>
            </a:r>
          </a:p>
          <a:p>
            <a:pPr marL="229784" indent="-229784" defTabSz="917561">
              <a:spcBef>
                <a:spcPts val="434"/>
              </a:spcBef>
            </a:pPr>
            <a:r>
              <a:rPr lang="en-US" b="0" dirty="0"/>
              <a:t>It is important that we understand what makes our people tick.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0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0" dirty="0">
                <a:latin typeface="Arial" pitchFamily="34" charset="0"/>
              </a:rPr>
              <a:t>We will look at the 4 basic personality types, but before that we will identify our own personality type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0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0" dirty="0">
                <a:latin typeface="Arial" pitchFamily="34" charset="0"/>
              </a:rPr>
              <a:t>We will then look at how we deal with them  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0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0" dirty="0">
                <a:latin typeface="Arial" pitchFamily="34" charset="0"/>
              </a:rPr>
              <a:t>Finally in this module we will look at employee types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8823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use a MINI version of he DISC model for this 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0516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does anyone know the 5 stages of team building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3415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r>
              <a:rPr lang="en-US" dirty="0"/>
              <a:t>SAY:  It is very simple</a:t>
            </a:r>
          </a:p>
          <a:p>
            <a:endParaRPr lang="en-US" dirty="0"/>
          </a:p>
          <a:p>
            <a:r>
              <a:rPr lang="en-US" dirty="0"/>
              <a:t>I will show you 15 groups of words.  You must select the word that best describes you.  Just write down ABC or D.  Do not write down the word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09749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It is very simple</a:t>
            </a:r>
          </a:p>
          <a:p>
            <a:endParaRPr lang="en-US" dirty="0"/>
          </a:p>
          <a:p>
            <a:r>
              <a:rPr lang="en-US" dirty="0"/>
              <a:t>I will show you 15 groups of words.  You must select the word that best describes you.  Just write down ABC or D.  Do not write down the word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A5C3A2-F3FA-42CE-8797-C321B46AC80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0955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87575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  you know </a:t>
            </a:r>
            <a:r>
              <a:rPr lang="en-US" dirty="0" err="1">
                <a:latin typeface="Arial" pitchFamily="34" charset="0"/>
              </a:rPr>
              <a:t>know</a:t>
            </a:r>
            <a:r>
              <a:rPr lang="en-US" dirty="0">
                <a:latin typeface="Arial" pitchFamily="34" charset="0"/>
              </a:rPr>
              <a:t> if you’re a DIS or C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But what do they stand for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Reveal the names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07339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>
              <a:spcBef>
                <a:spcPts val="434"/>
              </a:spcBef>
              <a:buFontTx/>
              <a:buChar char="•"/>
            </a:pPr>
            <a:r>
              <a:rPr lang="en-US" dirty="0">
                <a:latin typeface="Arial" pitchFamily="34" charset="0"/>
              </a:rPr>
              <a:t>SAY these are the characteristics of the dominant personality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057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  We will break the course into the following agenda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99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marR="0" lvl="0" indent="-229784" algn="l" defTabSz="914400" rtl="0" eaLnBrk="1" fontAlgn="auto" latinLnBrk="0" hangingPunct="1">
              <a:lnSpc>
                <a:spcPct val="100000"/>
              </a:lnSpc>
              <a:spcBef>
                <a:spcPts val="434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dirty="0">
                <a:latin typeface="Arial" pitchFamily="34" charset="0"/>
              </a:rPr>
              <a:t>SAY these are the characteristics of the influence personality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54728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marR="0" lvl="0" indent="-229784" algn="l" defTabSz="914400" rtl="0" eaLnBrk="1" fontAlgn="auto" latinLnBrk="0" hangingPunct="1">
              <a:lnSpc>
                <a:spcPct val="100000"/>
              </a:lnSpc>
              <a:spcBef>
                <a:spcPts val="434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dirty="0">
                <a:latin typeface="Arial" pitchFamily="34" charset="0"/>
              </a:rPr>
              <a:t>SAY these are the characteristics of the steadiness personality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6547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marR="0" lvl="0" indent="-229784" algn="l" defTabSz="914400" rtl="0" eaLnBrk="1" fontAlgn="auto" latinLnBrk="0" hangingPunct="1">
              <a:lnSpc>
                <a:spcPct val="100000"/>
              </a:lnSpc>
              <a:spcBef>
                <a:spcPts val="434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dirty="0">
                <a:latin typeface="Arial" pitchFamily="34" charset="0"/>
              </a:rPr>
              <a:t>SAY these are the characteristics of the </a:t>
            </a:r>
            <a:r>
              <a:rPr lang="en-US" dirty="0" err="1">
                <a:latin typeface="Arial" pitchFamily="34" charset="0"/>
              </a:rPr>
              <a:t>conscientioust</a:t>
            </a:r>
            <a:r>
              <a:rPr lang="en-US" dirty="0">
                <a:latin typeface="Arial" pitchFamily="34" charset="0"/>
              </a:rPr>
              <a:t> personality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0306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summarizes the characteristics of the 4 types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A5C3A2-F3FA-42CE-8797-C321B46AC80E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6560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How would you go about dealing with these personalities within your team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6504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spcBef>
                <a:spcPts val="579"/>
              </a:spcBef>
              <a:spcAft>
                <a:spcPts val="579"/>
              </a:spcAft>
              <a:defRPr/>
            </a:pPr>
            <a:r>
              <a:rPr lang="en-US" b="1" u="sng" dirty="0">
                <a:cs typeface="MS PGothic" pitchFamily="34" charset="-128"/>
              </a:rPr>
              <a:t>Module 2: Make a Connection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defRPr/>
            </a:pPr>
            <a:r>
              <a:rPr lang="en-US" altLang="en-US" b="1" dirty="0">
                <a:cs typeface="MS PGothic" pitchFamily="34" charset="-128"/>
              </a:rPr>
              <a:t>“</a:t>
            </a:r>
            <a:r>
              <a:rPr lang="en-US" b="1" dirty="0">
                <a:cs typeface="MS PGothic" pitchFamily="34" charset="-128"/>
              </a:rPr>
              <a:t>Work With Me</a:t>
            </a:r>
            <a:r>
              <a:rPr lang="en-US" altLang="en-US" b="1" dirty="0">
                <a:cs typeface="MS PGothic" pitchFamily="34" charset="-128"/>
              </a:rPr>
              <a:t>”</a:t>
            </a:r>
            <a:r>
              <a:rPr lang="en-US" b="1" dirty="0">
                <a:cs typeface="MS PGothic" pitchFamily="34" charset="-128"/>
              </a:rPr>
              <a:t> (Dominance)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defRPr/>
            </a:pPr>
            <a:r>
              <a:rPr lang="en-US" b="1" dirty="0">
                <a:cs typeface="MS PGothic" pitchFamily="34" charset="-128"/>
              </a:rPr>
              <a:t>Key Points: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b="1" dirty="0">
                <a:cs typeface="MS PGothic" pitchFamily="34" charset="-128"/>
              </a:rPr>
              <a:t>When Communicating:</a:t>
            </a:r>
            <a:br>
              <a:rPr lang="en-US" b="1" i="1" dirty="0">
                <a:cs typeface="MS PGothic" pitchFamily="34" charset="-128"/>
              </a:rPr>
            </a:br>
            <a:r>
              <a:rPr lang="en-US" i="1" dirty="0">
                <a:cs typeface="MS PGothic" pitchFamily="34" charset="-128"/>
              </a:rPr>
              <a:t>Stick to business</a:t>
            </a:r>
            <a:br>
              <a:rPr lang="en-US" i="1" dirty="0">
                <a:cs typeface="MS PGothic" pitchFamily="34" charset="-128"/>
              </a:rPr>
            </a:br>
            <a:r>
              <a:rPr lang="en-US" i="1" dirty="0">
                <a:cs typeface="MS PGothic" pitchFamily="34" charset="-128"/>
              </a:rPr>
              <a:t>Be brief and to the point</a:t>
            </a:r>
            <a:br>
              <a:rPr lang="en-US" i="1" dirty="0">
                <a:cs typeface="MS PGothic" pitchFamily="34" charset="-128"/>
              </a:rPr>
            </a:br>
            <a:r>
              <a:rPr lang="en-US" i="1" dirty="0">
                <a:cs typeface="MS PGothic" pitchFamily="34" charset="-128"/>
              </a:rPr>
              <a:t>Be prepared with a well-organized </a:t>
            </a:r>
            <a:r>
              <a:rPr lang="en-US" altLang="en-US" i="1" dirty="0">
                <a:cs typeface="MS PGothic" pitchFamily="34" charset="-128"/>
              </a:rPr>
              <a:t>“</a:t>
            </a:r>
            <a:r>
              <a:rPr lang="en-US" i="1" dirty="0">
                <a:cs typeface="MS PGothic" pitchFamily="34" charset="-128"/>
              </a:rPr>
              <a:t>package</a:t>
            </a:r>
            <a:r>
              <a:rPr lang="en-US" altLang="en-US" i="1" dirty="0">
                <a:cs typeface="MS PGothic" pitchFamily="34" charset="-128"/>
              </a:rPr>
              <a:t>”</a:t>
            </a:r>
            <a:endParaRPr lang="en-US" altLang="ja-JP" b="1" dirty="0">
              <a:cs typeface="MS PGothic" pitchFamily="34" charset="-128"/>
            </a:endParaRP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Support their goals and objectives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Keep the relationship business-like at the beginning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If you disagree, focus on the facts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Be prepared, time-disciplined and well organized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Get right to the point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Focus on </a:t>
            </a:r>
            <a:r>
              <a:rPr lang="en-US" b="1" dirty="0">
                <a:cs typeface="MS PGothic" pitchFamily="34" charset="-128"/>
              </a:rPr>
              <a:t>their</a:t>
            </a:r>
            <a:r>
              <a:rPr lang="en-US" dirty="0">
                <a:cs typeface="MS PGothic" pitchFamily="34" charset="-128"/>
              </a:rPr>
              <a:t> goals and agenda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Show clear solutions, rewards and </a:t>
            </a:r>
            <a:r>
              <a:rPr lang="en-US" altLang="en-US" dirty="0">
                <a:cs typeface="MS PGothic" pitchFamily="34" charset="-128"/>
              </a:rPr>
              <a:t>“</a:t>
            </a:r>
            <a:r>
              <a:rPr lang="en-US" dirty="0">
                <a:cs typeface="MS PGothic" pitchFamily="34" charset="-128"/>
              </a:rPr>
              <a:t>bottom-line</a:t>
            </a:r>
            <a:r>
              <a:rPr lang="en-US" altLang="en-US" dirty="0">
                <a:cs typeface="MS PGothic" pitchFamily="34" charset="-128"/>
              </a:rPr>
              <a:t>”</a:t>
            </a:r>
            <a:r>
              <a:rPr lang="en-US" dirty="0">
                <a:cs typeface="MS PGothic" pitchFamily="34" charset="-128"/>
              </a:rPr>
              <a:t> results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Use interactive presentations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Don</a:t>
            </a:r>
            <a:r>
              <a:rPr lang="en-US" altLang="en-US" dirty="0">
                <a:cs typeface="MS PGothic" pitchFamily="34" charset="-128"/>
              </a:rPr>
              <a:t>’</a:t>
            </a:r>
            <a:r>
              <a:rPr lang="en-US" dirty="0">
                <a:cs typeface="MS PGothic" pitchFamily="34" charset="-128"/>
              </a:rPr>
              <a:t>t </a:t>
            </a:r>
            <a:r>
              <a:rPr lang="en-US" altLang="en-US" dirty="0">
                <a:cs typeface="MS PGothic" pitchFamily="34" charset="-128"/>
              </a:rPr>
              <a:t>“</a:t>
            </a:r>
            <a:r>
              <a:rPr lang="en-US" dirty="0">
                <a:cs typeface="MS PGothic" pitchFamily="34" charset="-128"/>
              </a:rPr>
              <a:t>be overly charming</a:t>
            </a:r>
            <a:r>
              <a:rPr lang="en-US" altLang="en-US" dirty="0">
                <a:cs typeface="MS PGothic" pitchFamily="34" charset="-128"/>
              </a:rPr>
              <a:t>”</a:t>
            </a:r>
            <a:r>
              <a:rPr lang="en-US" dirty="0">
                <a:cs typeface="MS PGothic" pitchFamily="34" charset="-128"/>
              </a:rPr>
              <a:t> and compliment them excessively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buFontTx/>
              <a:buChar char="•"/>
              <a:defRPr/>
            </a:pPr>
            <a:r>
              <a:rPr lang="en-US" dirty="0">
                <a:cs typeface="MS PGothic" pitchFamily="34" charset="-128"/>
              </a:rPr>
              <a:t>To motivate, give them enough information and alternatives in order to decide (and they will)</a:t>
            </a:r>
          </a:p>
          <a:p>
            <a:pPr eaLnBrk="1" hangingPunct="1">
              <a:spcBef>
                <a:spcPts val="579"/>
              </a:spcBef>
              <a:spcAft>
                <a:spcPts val="579"/>
              </a:spcAft>
              <a:defRPr/>
            </a:pPr>
            <a:r>
              <a:rPr lang="en-US" dirty="0">
                <a:cs typeface="MS PGothic" pitchFamily="34" charset="-128"/>
              </a:rPr>
              <a:t>Go To The Next Slide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010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altLang="en-US" b="1" dirty="0"/>
              <a:t>“</a:t>
            </a:r>
            <a:r>
              <a:rPr lang="en-US" b="1" dirty="0"/>
              <a:t>Work With Me</a:t>
            </a:r>
            <a:r>
              <a:rPr lang="en-US" altLang="en-US" b="1" dirty="0"/>
              <a:t>”</a:t>
            </a:r>
            <a:r>
              <a:rPr lang="en-US" b="1" dirty="0"/>
              <a:t> (Influence)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Key Points: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When Communicating:</a:t>
            </a:r>
            <a:br>
              <a:rPr lang="en-US" b="1" i="1" dirty="0"/>
            </a:br>
            <a:r>
              <a:rPr lang="en-US" i="1" dirty="0"/>
              <a:t>Provide a warm, friendly environment</a:t>
            </a:r>
            <a:br>
              <a:rPr lang="en-US" i="1" dirty="0"/>
            </a:br>
            <a:r>
              <a:rPr lang="en-US" i="1" dirty="0"/>
              <a:t>Put details in writing</a:t>
            </a:r>
            <a:br>
              <a:rPr lang="en-US" i="1" dirty="0"/>
            </a:br>
            <a:r>
              <a:rPr lang="en-US" i="1" dirty="0"/>
              <a:t>Ask </a:t>
            </a:r>
            <a:r>
              <a:rPr lang="en-US" altLang="en-US" i="1" dirty="0"/>
              <a:t>“</a:t>
            </a:r>
            <a:r>
              <a:rPr lang="en-US" i="1" dirty="0"/>
              <a:t>feeling</a:t>
            </a:r>
            <a:r>
              <a:rPr lang="en-US" altLang="en-US" i="1" dirty="0"/>
              <a:t>”</a:t>
            </a:r>
            <a:r>
              <a:rPr lang="en-US" i="1" dirty="0"/>
              <a:t> questions</a:t>
            </a:r>
            <a:endParaRPr lang="en-US" b="1" dirty="0"/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Support their opinions, ideas and beliefs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Do not hurry discussions; let them ramble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Never argue with them!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Always summarize (in writing, or they will forget)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Be outgoing and fast-moving; they HATE boring people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Allow them to do most of the talking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Compliment their ideas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Learn their dreams and vision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To motivate, give special deals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dirty="0"/>
              <a:t>Go To The Next Slide</a:t>
            </a:r>
          </a:p>
          <a:p>
            <a:pPr eaLnBrk="1" hangingPunct="1">
              <a:spcBef>
                <a:spcPct val="0"/>
              </a:spcBef>
            </a:pPr>
            <a:endParaRPr lang="en-US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4703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altLang="en-US" b="1" dirty="0"/>
              <a:t>“</a:t>
            </a:r>
            <a:r>
              <a:rPr lang="en-US" b="1" dirty="0"/>
              <a:t>Work With Me</a:t>
            </a:r>
            <a:r>
              <a:rPr lang="en-US" altLang="en-US" b="1" dirty="0"/>
              <a:t>”</a:t>
            </a:r>
            <a:r>
              <a:rPr lang="en-US" b="1" dirty="0"/>
              <a:t> (Steadiness)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Key Points: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When Communicating:</a:t>
            </a:r>
            <a:br>
              <a:rPr lang="en-US" b="1" i="1" dirty="0"/>
            </a:br>
            <a:r>
              <a:rPr lang="en-US" i="1" dirty="0"/>
              <a:t>Present your case softly and nonthreateningly</a:t>
            </a:r>
            <a:br>
              <a:rPr lang="en-US" i="1" dirty="0"/>
            </a:br>
            <a:r>
              <a:rPr lang="en-US" i="1" dirty="0"/>
              <a:t>Give </a:t>
            </a:r>
            <a:r>
              <a:rPr lang="en-US" altLang="en-US" i="1" dirty="0"/>
              <a:t>“</a:t>
            </a:r>
            <a:r>
              <a:rPr lang="en-US" i="1" dirty="0"/>
              <a:t>time to think</a:t>
            </a:r>
            <a:r>
              <a:rPr lang="en-US" altLang="en-US" i="1" dirty="0"/>
              <a:t>”</a:t>
            </a:r>
            <a:br>
              <a:rPr lang="en-US" i="1" dirty="0"/>
            </a:br>
            <a:r>
              <a:rPr lang="en-US" i="1" dirty="0"/>
              <a:t>Set expectations up front—no surprises</a:t>
            </a:r>
            <a:endParaRPr lang="en-US" altLang="ja-JP" b="1" dirty="0"/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Support their feelings; show personal interest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When you disagree, discuss personal feelings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Move the sales process in a slow, informal manner; proceed at a good, steady pace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Listen actively and show concern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Provide proof of minimal risk (personal guarantee)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Build a strong relationship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Involve them personally in the presentation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Close without pushing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Focus on relationship and trust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To motivate, show how decisions will personally benefit them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dirty="0"/>
              <a:t>Go To The Next Slide</a:t>
            </a:r>
          </a:p>
          <a:p>
            <a:pPr eaLnBrk="1" hangingPunct="1">
              <a:spcBef>
                <a:spcPts val="613"/>
              </a:spcBef>
              <a:spcAft>
                <a:spcPts val="613"/>
              </a:spcAft>
            </a:pPr>
            <a:endParaRPr lang="en-US" dirty="0"/>
          </a:p>
          <a:p>
            <a:pPr eaLnBrk="1" hangingPunct="1">
              <a:spcBef>
                <a:spcPct val="0"/>
              </a:spcBef>
            </a:pPr>
            <a:endParaRPr lang="en-US" dirty="0"/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6967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altLang="en-US" b="1" dirty="0"/>
              <a:t>“</a:t>
            </a:r>
            <a:r>
              <a:rPr lang="en-US" b="1" dirty="0"/>
              <a:t>Work With Me</a:t>
            </a:r>
            <a:r>
              <a:rPr lang="en-US" altLang="en-US" b="1" dirty="0"/>
              <a:t>”</a:t>
            </a:r>
            <a:r>
              <a:rPr lang="en-US" b="1" dirty="0"/>
              <a:t> (Conscientious)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Key Points: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When Communicating:</a:t>
            </a:r>
            <a:br>
              <a:rPr lang="en-US" b="1" i="1" dirty="0"/>
            </a:br>
            <a:r>
              <a:rPr lang="en-US" i="1" dirty="0"/>
              <a:t>Prepare your case in advance</a:t>
            </a:r>
            <a:br>
              <a:rPr lang="en-US" i="1" dirty="0"/>
            </a:br>
            <a:r>
              <a:rPr lang="en-US" i="1" dirty="0"/>
              <a:t>Stick to business</a:t>
            </a:r>
            <a:br>
              <a:rPr lang="en-US" i="1" dirty="0"/>
            </a:br>
            <a:r>
              <a:rPr lang="en-US" i="1" dirty="0"/>
              <a:t>Keep emotions to a minimum</a:t>
            </a:r>
            <a:br>
              <a:rPr lang="en-US" i="1" dirty="0"/>
            </a:br>
            <a:r>
              <a:rPr lang="en-US" i="1" dirty="0"/>
              <a:t>Be accurate and realistic</a:t>
            </a:r>
            <a:endParaRPr lang="en-US" b="1" dirty="0"/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Support their organized, thoughtful approach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Demonstrate through actions vs. words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Be systematic, organized and prepared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Provide advantages and disadvantages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Give them time to verify your words and actions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Like a predictable outcome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Provide factual evidence to support your claims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Greet cordially and make your point quickly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Use logic vs. emotion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To motivate, appeal to their accuracy and logic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dirty="0"/>
              <a:t>Compliment their organized thinking and efficiency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</a:pPr>
            <a:r>
              <a:rPr lang="en-US" b="1" dirty="0"/>
              <a:t>Transition:</a:t>
            </a:r>
          </a:p>
          <a:p>
            <a:pPr eaLnBrk="1" hangingPunct="1">
              <a:spcBef>
                <a:spcPts val="575"/>
              </a:spcBef>
              <a:spcAft>
                <a:spcPts val="575"/>
              </a:spcAft>
              <a:buFontTx/>
              <a:buChar char="•"/>
            </a:pPr>
            <a:r>
              <a:rPr lang="en-US" i="1" dirty="0"/>
              <a:t>What happens when you</a:t>
            </a:r>
            <a:r>
              <a:rPr lang="en-US" altLang="en-US" i="1" dirty="0"/>
              <a:t>’</a:t>
            </a:r>
            <a:r>
              <a:rPr lang="en-US" i="1" dirty="0"/>
              <a:t>re an </a:t>
            </a:r>
            <a:r>
              <a:rPr lang="en-US" altLang="en-US" i="1" dirty="0"/>
              <a:t>“</a:t>
            </a:r>
            <a:r>
              <a:rPr lang="en-US" i="1" dirty="0"/>
              <a:t>I</a:t>
            </a:r>
            <a:r>
              <a:rPr lang="en-US" altLang="en-US" i="1" dirty="0"/>
              <a:t>”</a:t>
            </a:r>
            <a:r>
              <a:rPr lang="en-US" i="1" dirty="0"/>
              <a:t> and your customer is a </a:t>
            </a:r>
            <a:r>
              <a:rPr lang="en-US" altLang="en-US" i="1" dirty="0"/>
              <a:t>“</a:t>
            </a:r>
            <a:r>
              <a:rPr lang="en-US" i="1" dirty="0"/>
              <a:t>C</a:t>
            </a:r>
            <a:r>
              <a:rPr lang="en-US" altLang="en-US" i="1" dirty="0"/>
              <a:t>”</a:t>
            </a:r>
            <a:r>
              <a:rPr lang="en-US" i="1" dirty="0"/>
              <a:t>?</a:t>
            </a:r>
          </a:p>
          <a:p>
            <a:pPr marL="229784" indent="-229784">
              <a:spcBef>
                <a:spcPts val="434"/>
              </a:spcBef>
              <a:buFontTx/>
              <a:buChar char="•"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99661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all had people in our teams in  </a:t>
            </a:r>
            <a:r>
              <a:rPr lang="en-US" dirty="0" err="1"/>
              <a:t>aall</a:t>
            </a:r>
            <a:r>
              <a:rPr lang="en-US" dirty="0"/>
              <a:t>  these positions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364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7240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OK,  </a:t>
            </a:r>
            <a:r>
              <a:rPr lang="en-US" dirty="0" err="1"/>
              <a:t>HoThink</a:t>
            </a:r>
            <a:r>
              <a:rPr lang="en-US" dirty="0"/>
              <a:t> about the members of your own teams   In terms of their personality type and what type of employee they are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85887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Beginners need a lot of attention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5809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Disillusioned will take up a lot time but it may be worth it in the end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4301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Again these people can be an asset in the long term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96143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could well be looking at your successor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350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6842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01094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What is the difference between coaching and mentoring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35799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A mentor is someone who shares their wisdom and can facilitate action that has a positive effect on our careers and lives.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Mentorship often evolves from a previous relationship and can also be formed with a current boss.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Mentoring is often done informally and is unpaid.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There is very rarely a set agenda.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Contacts range from very frequent to an as needed basis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0616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  try and identify the mentor and the protégé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099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9784" indent="-229784" algn="ctr" defTabSz="917561">
              <a:spcBef>
                <a:spcPts val="434"/>
              </a:spcBef>
            </a:pPr>
            <a:r>
              <a:rPr lang="en-US" b="1" u="sng" dirty="0"/>
              <a:t>Leadership &amp; its role</a:t>
            </a:r>
            <a:endParaRPr lang="en-US" u="sng" dirty="0"/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/>
              <a:t>SAY:  </a:t>
            </a:r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/>
              <a:t>We will examine 4 areas of leadership in this module,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1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>
                <a:latin typeface="Arial" pitchFamily="34" charset="0"/>
              </a:rPr>
              <a:t>We will define it.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1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>
                <a:latin typeface="Arial" pitchFamily="34" charset="0"/>
              </a:rPr>
              <a:t>We will look at different styles of leadership 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1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>
                <a:latin typeface="Arial" pitchFamily="34" charset="0"/>
              </a:rPr>
              <a:t>We will look at how leadership has changed in recent times </a:t>
            </a:r>
          </a:p>
          <a:p>
            <a:pPr marL="229784" indent="-229784" defTabSz="917561">
              <a:spcBef>
                <a:spcPts val="434"/>
              </a:spcBef>
            </a:pPr>
            <a:endParaRPr lang="en-US" b="1" dirty="0">
              <a:latin typeface="Arial" pitchFamily="34" charset="0"/>
            </a:endParaRPr>
          </a:p>
          <a:p>
            <a:pPr marL="229784" indent="-229784" defTabSz="917561">
              <a:spcBef>
                <a:spcPts val="434"/>
              </a:spcBef>
            </a:pPr>
            <a:r>
              <a:rPr lang="en-US" b="1" dirty="0">
                <a:latin typeface="Arial" pitchFamily="34" charset="0"/>
              </a:rPr>
              <a:t>Finally we will examine the role of a leader</a:t>
            </a:r>
            <a:endParaRPr lang="en-US" dirty="0">
              <a:latin typeface="Arial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46434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53717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Coaching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A conversation containing advice that helps people develop their skills, achieve success and reach their goals.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Expressing the truth, confronting tough issues.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Uses language that will inspire.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Usually one on one, but not always, Sports Teams for example.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It is NOT a performance management tool.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It should NOT be part of disciplinary discussions.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9339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Coaching has evolved to become an expected competency for Supervisors and Managers</a:t>
            </a:r>
            <a:r>
              <a:rPr lang="en-US" dirty="0">
                <a:latin typeface="Gotham Condensed Book" panose="02000606030000020004" pitchFamily="50" charset="0"/>
              </a:rPr>
              <a:t>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Coaching should not be confused with career counseling or performance reviews.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>
              <a:latin typeface="Gotham Condensed Book" panose="02000606030000020004" pitchFamily="50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>
                <a:latin typeface="Gotham Condensed Book" panose="02000606030000020004" pitchFamily="50" charset="0"/>
              </a:rPr>
              <a:t>It is the day to day, hands on process of helping employees recognize opportunities to improve their performance and abilities.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83526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 There are 5 skills that every effective coach needs.  They are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7454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 everyone let's spend a few minutes and I want you to come up with a list of what a leader is, what their role is, and how a leader is different from a Manager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32989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Gauge your self from 1 to 5 for each of these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2600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Gauge your self from 1 to 5 for each of these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43700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Gauge your self from 1 to 5 for each of these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85087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Gauge your self from 1 to 5 for each of these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5904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Gauge your self from 1 to 5 for each of these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64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OK everyone let's spend a few minutes and I want you to come up with a list of what a leader is, what their role is, and how a leader is different from a Manager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8079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so you know the questions were divided up into the 5 areas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9137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Depending on your score these are where you are in terms of being a great coach for your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6635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remind ourselves of what the skills were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75319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 Communication is crucial in coaching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47531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just what we say, but how we say it and what our bodies are doing while we say it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43017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are very powerful in coaching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09807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we are using the appropriate tone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3268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83237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22102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Helping skills need to be seen if you are looking to successfully coach your employee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B3F5A-2990-4D4F-8131-524BF39CE4A1}" type="slidenum">
              <a:rPr lang="en-US" smtClean="0"/>
              <a:t>128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6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048" y="1298448"/>
            <a:ext cx="4299712" cy="1325563"/>
          </a:xfrm>
        </p:spPr>
        <p:txBody>
          <a:bodyPr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195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42381" y="1870077"/>
            <a:ext cx="3967793" cy="448259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68017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hree Pictures in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218" y="3581504"/>
            <a:ext cx="4389967" cy="1378800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104217" y="5012848"/>
            <a:ext cx="4389967" cy="1378800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104219" y="2150161"/>
            <a:ext cx="4389967" cy="1378800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49930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with Tinted Background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0434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our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844165" y="1463531"/>
            <a:ext cx="2602161" cy="2725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6149294" y="1463531"/>
            <a:ext cx="2602161" cy="2725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3454424" y="1463531"/>
            <a:ext cx="2602161" cy="2725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759554" y="1463531"/>
            <a:ext cx="2602161" cy="2725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50852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our T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420113" y="2707640"/>
            <a:ext cx="2496000" cy="3588988"/>
          </a:xfrm>
          <a:prstGeom prst="roundRect">
            <a:avLst>
              <a:gd name="adj" fmla="val 4184"/>
            </a:avLst>
          </a:prstGeom>
          <a:noFill/>
        </p:spPr>
        <p:txBody>
          <a:bodyPr>
            <a:normAutofit/>
          </a:bodyPr>
          <a:lstStyle>
            <a:lvl1pPr>
              <a:defRPr sz="1800" b="0" i="0">
                <a:latin typeface="+mn-lt"/>
                <a:ea typeface="Open Sans Regular" charset="0"/>
                <a:cs typeface="Open Sans Regular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732900" y="2707640"/>
            <a:ext cx="2496000" cy="3588988"/>
          </a:xfrm>
          <a:prstGeom prst="roundRect">
            <a:avLst>
              <a:gd name="adj" fmla="val 4539"/>
            </a:avLst>
          </a:prstGeom>
          <a:noFill/>
        </p:spPr>
        <p:txBody>
          <a:bodyPr>
            <a:normAutofit/>
          </a:bodyPr>
          <a:lstStyle>
            <a:lvl1pPr>
              <a:defRPr sz="1800" b="0" i="0">
                <a:latin typeface="+mn-lt"/>
                <a:ea typeface="Open Sans Regular" charset="0"/>
                <a:cs typeface="Open Sans Regular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107327" y="2707640"/>
            <a:ext cx="2496000" cy="3588988"/>
          </a:xfrm>
          <a:prstGeom prst="roundRect">
            <a:avLst>
              <a:gd name="adj" fmla="val 3913"/>
            </a:avLst>
          </a:prstGeom>
          <a:noFill/>
        </p:spPr>
        <p:txBody>
          <a:bodyPr>
            <a:normAutofit/>
          </a:bodyPr>
          <a:lstStyle>
            <a:lvl1pPr>
              <a:defRPr sz="1800" b="0" i="0">
                <a:latin typeface="+mn-lt"/>
                <a:ea typeface="Open Sans Regular" charset="0"/>
                <a:cs typeface="Open Sans Regular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8794539" y="2707640"/>
            <a:ext cx="2496000" cy="3588988"/>
          </a:xfrm>
          <a:prstGeom prst="roundRect">
            <a:avLst>
              <a:gd name="adj" fmla="val 3641"/>
            </a:avLst>
          </a:prstGeom>
          <a:noFill/>
        </p:spPr>
        <p:txBody>
          <a:bodyPr>
            <a:normAutofit/>
          </a:bodyPr>
          <a:lstStyle>
            <a:lvl1pPr>
              <a:defRPr sz="1800" b="0" i="0">
                <a:latin typeface="+mn-lt"/>
                <a:ea typeface="Open Sans Regular" charset="0"/>
                <a:cs typeface="Open Sans Regular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41480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ed with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69191" y="205061"/>
            <a:ext cx="108536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5BE5C1-0E14-446F-901F-07BD33B056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94088" y="2943225"/>
            <a:ext cx="5280025" cy="305435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07357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Medium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085419" y="1328738"/>
            <a:ext cx="6106583" cy="47339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59126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BA66-127A-4688-974D-889CD6572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4A9B6-BA2A-4A99-86D7-545707E63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4C337-7387-4FD8-BAC0-64DCD20F3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EEF5-CB30-444C-8C87-8D64C68A974E}" type="datetimeFigureOut">
              <a:rPr lang="en-US" smtClean="0"/>
              <a:t>18/11/2025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BBEED-2E0B-4FCE-A989-918F551E5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16EEA-1772-48AD-81AF-4C9BF5025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57C1-0AC6-499D-B8C7-15EE2E07B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97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ow with Pictu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97" y="4709163"/>
            <a:ext cx="4089739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075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89970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838200" y="2050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02327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ower with Tinted Background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6"/>
          <p:cNvSpPr>
            <a:spLocks noGrp="1"/>
          </p:cNvSpPr>
          <p:nvPr>
            <p:ph type="title"/>
          </p:nvPr>
        </p:nvSpPr>
        <p:spPr>
          <a:xfrm>
            <a:off x="621792" y="1274765"/>
            <a:ext cx="40788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473" y="297848"/>
            <a:ext cx="1257143" cy="2957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0826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iddle with Pictu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Placeholder 6"/>
          <p:cNvSpPr>
            <a:spLocks noGrp="1"/>
          </p:cNvSpPr>
          <p:nvPr>
            <p:ph type="title"/>
          </p:nvPr>
        </p:nvSpPr>
        <p:spPr>
          <a:xfrm>
            <a:off x="1222656" y="3034971"/>
            <a:ext cx="3828288" cy="1033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59404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arge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6"/>
          <p:cNvSpPr>
            <a:spLocks noGrp="1"/>
          </p:cNvSpPr>
          <p:nvPr>
            <p:ph type="title"/>
          </p:nvPr>
        </p:nvSpPr>
        <p:spPr>
          <a:xfrm>
            <a:off x="624001" y="470766"/>
            <a:ext cx="5305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50072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our Pictur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8832852" y="-1"/>
            <a:ext cx="3359149" cy="398417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378452" y="-1"/>
            <a:ext cx="3359149" cy="348386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832852" y="4056654"/>
            <a:ext cx="3359149" cy="280134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378452" y="3554966"/>
            <a:ext cx="3359149" cy="33030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Placeholder 6">
            <a:extLst>
              <a:ext uri="{FF2B5EF4-FFF2-40B4-BE49-F238E27FC236}">
                <a16:creationId xmlns:a16="http://schemas.microsoft.com/office/drawing/2014/main" id="{C30D4BDA-C54C-4AB6-812F-7FADC65AD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01" y="470766"/>
            <a:ext cx="5305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80000"/>
              </a:lnSpc>
              <a:defRPr b="0" i="0"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98892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all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04117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Placeholder 6"/>
          <p:cNvSpPr>
            <a:spLocks noGrp="1"/>
          </p:cNvSpPr>
          <p:nvPr>
            <p:ph type="title"/>
          </p:nvPr>
        </p:nvSpPr>
        <p:spPr>
          <a:xfrm>
            <a:off x="4000242" y="470105"/>
            <a:ext cx="71386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234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customXml" Target="../../customXml/item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Gotham Condensed Medium" panose="02000606030000020004" pitchFamily="50" charset="0"/>
              </a:defRPr>
            </a:lvl1pPr>
          </a:lstStyle>
          <a:p>
            <a:fld id="{C764DE79-268F-4C1A-8933-263129D2AF90}" type="datetimeFigureOut">
              <a:rPr lang="en-US" smtClean="0"/>
              <a:pPr/>
              <a:t>18/11/2025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Gotham Condensed Medium" panose="02000606030000020004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Gotham Condensed Medium" panose="02000606030000020004" pitchFamily="50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custDataLst>
      <p:custData r:id="rId19"/>
      <p:tags r:id="rId20"/>
    </p:custDataLst>
    <p:extLst>
      <p:ext uri="{BB962C8B-B14F-4D97-AF65-F5344CB8AC3E}">
        <p14:creationId xmlns:p14="http://schemas.microsoft.com/office/powerpoint/2010/main" val="1432755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200" baseline="0">
          <a:solidFill>
            <a:schemeClr val="tx1"/>
          </a:solidFill>
          <a:latin typeface="Gotham Condensed Medium" panose="02000606030000020004" pitchFamily="50" charset="0"/>
          <a:ea typeface="Gotham Condensed Medium" panose="02000606030000020004" pitchFamily="50" charset="0"/>
          <a:cs typeface="Gotham Condensed Medium" panose="02000606030000020004" pitchFamily="50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otham Condensed Book" panose="02000606030000020004" pitchFamily="50" charset="0"/>
          <a:ea typeface="Gotham Condensed Book" panose="02000606030000020004" pitchFamily="50" charset="0"/>
          <a:cs typeface="Gotham Condensed Book" panose="02000606030000020004" pitchFamily="50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otham Condensed Book" panose="02000606030000020004" pitchFamily="50" charset="0"/>
          <a:ea typeface="Gotham Condensed Book" panose="02000606030000020004" pitchFamily="50" charset="0"/>
          <a:cs typeface="Gotham Condensed Book" panose="02000606030000020004" pitchFamily="50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otham Condensed Book" panose="02000606030000020004" pitchFamily="50" charset="0"/>
          <a:ea typeface="Gotham Condensed Book" panose="02000606030000020004" pitchFamily="50" charset="0"/>
          <a:cs typeface="Gotham Condensed Book" panose="02000606030000020004" pitchFamily="50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otham Condensed Book" panose="02000606030000020004" pitchFamily="50" charset="0"/>
          <a:ea typeface="Gotham Condensed Book" panose="02000606030000020004" pitchFamily="50" charset="0"/>
          <a:cs typeface="Gotham Condensed Book" panose="02000606030000020004" pitchFamily="50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otham Condensed Book" panose="02000606030000020004" pitchFamily="50" charset="0"/>
          <a:ea typeface="Gotham Condensed Book" panose="02000606030000020004" pitchFamily="50" charset="0"/>
          <a:cs typeface="Gotham Condensed Book" panose="02000606030000020004" pitchFamily="5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9.xml"/><Relationship Id="rId4" Type="http://schemas.openxmlformats.org/officeDocument/2006/relationships/image" Target="../media/image6.jpe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7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7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12.xml"/><Relationship Id="rId4" Type="http://schemas.openxmlformats.org/officeDocument/2006/relationships/image" Target="../media/image9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74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4" Type="http://schemas.openxmlformats.org/officeDocument/2006/relationships/image" Target="../media/image28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6.xml"/><Relationship Id="rId5" Type="http://schemas.openxmlformats.org/officeDocument/2006/relationships/image" Target="../media/image29.jpeg"/><Relationship Id="rId4" Type="http://schemas.openxmlformats.org/officeDocument/2006/relationships/image" Target="../media/image3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77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19.xml"/><Relationship Id="rId4" Type="http://schemas.openxmlformats.org/officeDocument/2006/relationships/image" Target="../media/image44.jpe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0.xml"/><Relationship Id="rId4" Type="http://schemas.openxmlformats.org/officeDocument/2006/relationships/image" Target="../media/image4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1.xml"/><Relationship Id="rId4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0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2.xml"/><Relationship Id="rId4" Type="http://schemas.openxmlformats.org/officeDocument/2006/relationships/image" Target="../media/image46.jpe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3.xml"/><Relationship Id="rId4" Type="http://schemas.openxmlformats.org/officeDocument/2006/relationships/image" Target="../media/image46.jpe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4.xml"/><Relationship Id="rId4" Type="http://schemas.openxmlformats.org/officeDocument/2006/relationships/image" Target="../media/image46.jpe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84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7.xml"/><Relationship Id="rId4" Type="http://schemas.openxmlformats.org/officeDocument/2006/relationships/image" Target="../media/image46.jpe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8.xml"/><Relationship Id="rId4" Type="http://schemas.openxmlformats.org/officeDocument/2006/relationships/image" Target="../media/image46.jpe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29.xml"/><Relationship Id="rId4" Type="http://schemas.openxmlformats.org/officeDocument/2006/relationships/image" Target="../media/image46.jpe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0.xml"/><Relationship Id="rId4" Type="http://schemas.openxmlformats.org/officeDocument/2006/relationships/image" Target="../media/image46.jpe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1.xml"/><Relationship Id="rId4" Type="http://schemas.openxmlformats.org/officeDocument/2006/relationships/image" Target="../media/image46.jpe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2.xml"/><Relationship Id="rId4" Type="http://schemas.openxmlformats.org/officeDocument/2006/relationships/image" Target="../media/image4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1.xml"/><Relationship Id="rId4" Type="http://schemas.openxmlformats.org/officeDocument/2006/relationships/image" Target="../media/image7.jp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3.xml"/><Relationship Id="rId4" Type="http://schemas.openxmlformats.org/officeDocument/2006/relationships/image" Target="../media/image46.jpe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4.xml"/><Relationship Id="rId4" Type="http://schemas.openxmlformats.org/officeDocument/2006/relationships/image" Target="../media/image46.jpe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5.xml"/><Relationship Id="rId4" Type="http://schemas.openxmlformats.org/officeDocument/2006/relationships/image" Target="../media/image46.jpe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6.xml"/><Relationship Id="rId4" Type="http://schemas.openxmlformats.org/officeDocument/2006/relationships/image" Target="../media/image46.jpe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7.xml"/><Relationship Id="rId4" Type="http://schemas.openxmlformats.org/officeDocument/2006/relationships/image" Target="../media/image46.jpe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8.xml"/><Relationship Id="rId4" Type="http://schemas.openxmlformats.org/officeDocument/2006/relationships/image" Target="../media/image46.jpe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39.xml"/><Relationship Id="rId4" Type="http://schemas.openxmlformats.org/officeDocument/2006/relationships/image" Target="../media/image46.jpe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0.xml"/><Relationship Id="rId4" Type="http://schemas.openxmlformats.org/officeDocument/2006/relationships/image" Target="../media/image46.jpe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1.xml"/><Relationship Id="rId4" Type="http://schemas.openxmlformats.org/officeDocument/2006/relationships/image" Target="../media/image46.jpe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2.xml"/><Relationship Id="rId4" Type="http://schemas.openxmlformats.org/officeDocument/2006/relationships/image" Target="../media/image4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2.xml"/><Relationship Id="rId4" Type="http://schemas.openxmlformats.org/officeDocument/2006/relationships/image" Target="../media/image8.pn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3.xml"/><Relationship Id="rId4" Type="http://schemas.openxmlformats.org/officeDocument/2006/relationships/image" Target="../media/image46.jpe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4.xml"/><Relationship Id="rId4" Type="http://schemas.openxmlformats.org/officeDocument/2006/relationships/image" Target="../media/image46.jpe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5.xml"/><Relationship Id="rId4" Type="http://schemas.openxmlformats.org/officeDocument/2006/relationships/image" Target="../media/image46.jpe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47.xml"/><Relationship Id="rId1" Type="http://schemas.openxmlformats.org/officeDocument/2006/relationships/tags" Target="../tags/tag146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04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8.xml"/><Relationship Id="rId4" Type="http://schemas.openxmlformats.org/officeDocument/2006/relationships/image" Target="../media/image46.jpe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9.xml"/><Relationship Id="rId4" Type="http://schemas.openxmlformats.org/officeDocument/2006/relationships/image" Target="../media/image46.jpe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7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8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4.xml"/><Relationship Id="rId4" Type="http://schemas.openxmlformats.org/officeDocument/2006/relationships/image" Target="../media/image28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5.xml"/><Relationship Id="rId5" Type="http://schemas.openxmlformats.org/officeDocument/2006/relationships/image" Target="../media/image29.jpe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3.xml"/><Relationship Id="rId4" Type="http://schemas.openxmlformats.org/officeDocument/2006/relationships/image" Target="../media/image9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11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1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1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15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17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8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9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7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4.xml"/><Relationship Id="rId4" Type="http://schemas.openxmlformats.org/officeDocument/2006/relationships/image" Target="../media/image10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21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2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75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24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79.xml"/><Relationship Id="rId1" Type="http://schemas.openxmlformats.org/officeDocument/2006/relationships/tags" Target="../tags/tag178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25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26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83.xml"/><Relationship Id="rId1" Type="http://schemas.openxmlformats.org/officeDocument/2006/relationships/tags" Target="../tags/tag182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27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5.xml"/><Relationship Id="rId4" Type="http://schemas.openxmlformats.org/officeDocument/2006/relationships/image" Target="../media/image11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31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3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33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4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5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6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7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8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9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3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4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145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7.xml"/><Relationship Id="rId4" Type="http://schemas.openxmlformats.org/officeDocument/2006/relationships/image" Target="../media/image28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8.xml"/><Relationship Id="rId5" Type="http://schemas.openxmlformats.org/officeDocument/2006/relationships/image" Target="../media/image29.jpeg"/><Relationship Id="rId4" Type="http://schemas.openxmlformats.org/officeDocument/2006/relationships/image" Target="../media/image3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48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tags" Target="../tags/tag213.xml"/><Relationship Id="rId7" Type="http://schemas.openxmlformats.org/officeDocument/2006/relationships/image" Target="../media/image49.png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6" Type="http://schemas.openxmlformats.org/officeDocument/2006/relationships/image" Target="../media/image48.png"/><Relationship Id="rId5" Type="http://schemas.openxmlformats.org/officeDocument/2006/relationships/notesSlide" Target="../notesSlides/notesSlide149.xml"/><Relationship Id="rId4" Type="http://schemas.openxmlformats.org/officeDocument/2006/relationships/slideLayout" Target="../slideLayouts/slideLayout10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5" Type="http://schemas.openxmlformats.org/officeDocument/2006/relationships/image" Target="../media/image50.png"/><Relationship Id="rId4" Type="http://schemas.openxmlformats.org/officeDocument/2006/relationships/notesSlide" Target="../notesSlides/notesSlide15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5" Type="http://schemas.openxmlformats.org/officeDocument/2006/relationships/image" Target="../media/image50.png"/><Relationship Id="rId4" Type="http://schemas.openxmlformats.org/officeDocument/2006/relationships/notesSlide" Target="../notesSlides/notesSlide15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tags" Target="../tags/tag220.xml"/><Relationship Id="rId7" Type="http://schemas.openxmlformats.org/officeDocument/2006/relationships/image" Target="../media/image48.png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image" Target="../media/image51.png"/><Relationship Id="rId5" Type="http://schemas.openxmlformats.org/officeDocument/2006/relationships/notesSlide" Target="../notesSlides/notesSlide152.xml"/><Relationship Id="rId4" Type="http://schemas.openxmlformats.org/officeDocument/2006/relationships/slideLayout" Target="../slideLayouts/slideLayout10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tags" Target="../tags/tag223.xml"/><Relationship Id="rId7" Type="http://schemas.openxmlformats.org/officeDocument/2006/relationships/image" Target="../media/image48.png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image" Target="../media/image51.png"/><Relationship Id="rId5" Type="http://schemas.openxmlformats.org/officeDocument/2006/relationships/notesSlide" Target="../notesSlides/notesSlide153.xml"/><Relationship Id="rId4" Type="http://schemas.openxmlformats.org/officeDocument/2006/relationships/slideLayout" Target="../slideLayouts/slideLayout10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tags" Target="../tags/tag226.xml"/><Relationship Id="rId7" Type="http://schemas.openxmlformats.org/officeDocument/2006/relationships/image" Target="../media/image48.png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6" Type="http://schemas.openxmlformats.org/officeDocument/2006/relationships/image" Target="../media/image51.png"/><Relationship Id="rId5" Type="http://schemas.openxmlformats.org/officeDocument/2006/relationships/notesSlide" Target="../notesSlides/notesSlide154.xml"/><Relationship Id="rId4" Type="http://schemas.openxmlformats.org/officeDocument/2006/relationships/slideLayout" Target="../slideLayouts/slideLayout10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5" Type="http://schemas.openxmlformats.org/officeDocument/2006/relationships/image" Target="../media/image52.png"/><Relationship Id="rId4" Type="http://schemas.openxmlformats.org/officeDocument/2006/relationships/notesSlide" Target="../notesSlides/notesSlide15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41.xml"/><Relationship Id="rId7" Type="http://schemas.openxmlformats.org/officeDocument/2006/relationships/notesSlide" Target="../notesSlides/notesSlide19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16.png"/><Relationship Id="rId5" Type="http://schemas.openxmlformats.org/officeDocument/2006/relationships/tags" Target="../tags/tag43.xml"/><Relationship Id="rId10" Type="http://schemas.openxmlformats.org/officeDocument/2006/relationships/image" Target="../media/image15.png"/><Relationship Id="rId4" Type="http://schemas.openxmlformats.org/officeDocument/2006/relationships/tags" Target="../tags/tag42.xm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4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8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hdphoto" Target="../media/hdphoto4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4.png"/><Relationship Id="rId12" Type="http://schemas.openxmlformats.org/officeDocument/2006/relationships/image" Target="../media/image27.png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microsoft.com/office/2007/relationships/hdphoto" Target="../media/hdphoto1.wdp"/><Relationship Id="rId11" Type="http://schemas.openxmlformats.org/officeDocument/2006/relationships/image" Target="../media/image26.png"/><Relationship Id="rId5" Type="http://schemas.openxmlformats.org/officeDocument/2006/relationships/image" Target="../media/image23.png"/><Relationship Id="rId10" Type="http://schemas.microsoft.com/office/2007/relationships/hdphoto" Target="../media/hdphoto3.wdp"/><Relationship Id="rId4" Type="http://schemas.openxmlformats.org/officeDocument/2006/relationships/notesSlide" Target="../notesSlides/notesSlide30.xml"/><Relationship Id="rId9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4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4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hdphoto" Target="../media/hdphoto4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4.png"/><Relationship Id="rId12" Type="http://schemas.openxmlformats.org/officeDocument/2006/relationships/image" Target="../media/image27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microsoft.com/office/2007/relationships/hdphoto" Target="../media/hdphoto1.wdp"/><Relationship Id="rId11" Type="http://schemas.openxmlformats.org/officeDocument/2006/relationships/image" Target="../media/image26.png"/><Relationship Id="rId5" Type="http://schemas.openxmlformats.org/officeDocument/2006/relationships/image" Target="../media/image23.png"/><Relationship Id="rId10" Type="http://schemas.microsoft.com/office/2007/relationships/hdphoto" Target="../media/hdphoto3.wdp"/><Relationship Id="rId4" Type="http://schemas.openxmlformats.org/officeDocument/2006/relationships/notesSlide" Target="../notesSlides/notesSlide43.xml"/><Relationship Id="rId9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9.xml"/><Relationship Id="rId5" Type="http://schemas.microsoft.com/office/2007/relationships/hdphoto" Target="../media/hdphoto2.wdp"/><Relationship Id="rId4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0.xml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1.xml"/><Relationship Id="rId5" Type="http://schemas.microsoft.com/office/2007/relationships/hdphoto" Target="../media/hdphoto3.wdp"/><Relationship Id="rId4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2.xml"/><Relationship Id="rId5" Type="http://schemas.microsoft.com/office/2007/relationships/hdphoto" Target="../media/hdphoto3.wdp"/><Relationship Id="rId4" Type="http://schemas.openxmlformats.org/officeDocument/2006/relationships/image" Target="../media/image2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3.xml"/><Relationship Id="rId5" Type="http://schemas.microsoft.com/office/2007/relationships/hdphoto" Target="../media/hdphoto3.wdp"/><Relationship Id="rId4" Type="http://schemas.openxmlformats.org/officeDocument/2006/relationships/image" Target="../media/image2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microsoft.com/office/2007/relationships/hdphoto" Target="../media/hdphoto4.wdp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Relationship Id="rId4" Type="http://schemas.openxmlformats.org/officeDocument/2006/relationships/image" Target="../media/image2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8.xml"/><Relationship Id="rId5" Type="http://schemas.openxmlformats.org/officeDocument/2006/relationships/image" Target="../media/image29.jpeg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9.xml"/><Relationship Id="rId4" Type="http://schemas.openxmlformats.org/officeDocument/2006/relationships/image" Target="../media/image3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4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2.xml"/><Relationship Id="rId4" Type="http://schemas.openxmlformats.org/officeDocument/2006/relationships/image" Target="../media/image3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4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3.xml"/><Relationship Id="rId4" Type="http://schemas.openxmlformats.org/officeDocument/2006/relationships/image" Target="../media/image30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4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4.xml"/><Relationship Id="rId4" Type="http://schemas.openxmlformats.org/officeDocument/2006/relationships/image" Target="../media/image3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5.xml"/><Relationship Id="rId4" Type="http://schemas.openxmlformats.org/officeDocument/2006/relationships/image" Target="../media/image3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6.xml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7.xml"/><Relationship Id="rId4" Type="http://schemas.openxmlformats.org/officeDocument/2006/relationships/image" Target="../media/image3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8.xml"/><Relationship Id="rId4" Type="http://schemas.openxmlformats.org/officeDocument/2006/relationships/image" Target="../media/image34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6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1.xml"/><Relationship Id="rId4" Type="http://schemas.openxmlformats.org/officeDocument/2006/relationships/image" Target="../media/image3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2.xml"/><Relationship Id="rId4" Type="http://schemas.openxmlformats.org/officeDocument/2006/relationships/image" Target="../media/image32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3.xml"/><Relationship Id="rId4" Type="http://schemas.openxmlformats.org/officeDocument/2006/relationships/image" Target="../media/image33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4.xml"/><Relationship Id="rId4" Type="http://schemas.openxmlformats.org/officeDocument/2006/relationships/image" Target="../media/image34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5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5" b="8915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9689" y="1298448"/>
            <a:ext cx="6278563" cy="1325563"/>
          </a:xfrm>
        </p:spPr>
        <p:txBody>
          <a:bodyPr/>
          <a:lstStyle/>
          <a:p>
            <a:r>
              <a:rPr lang="en-US" sz="8800" spc="-200" dirty="0">
                <a:solidFill>
                  <a:schemeClr val="bg1"/>
                </a:solidFill>
              </a:rPr>
              <a:t>LEADERSHIP SKILLS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3234" y="2708940"/>
            <a:ext cx="3966949" cy="1008092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endParaRPr lang="en-US" sz="2800" dirty="0">
              <a:solidFill>
                <a:schemeClr val="bg1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320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22">
            <a:extLst>
              <a:ext uri="{FF2B5EF4-FFF2-40B4-BE49-F238E27FC236}">
                <a16:creationId xmlns:a16="http://schemas.microsoft.com/office/drawing/2014/main" id="{B1CB4B8D-1FCB-46B9-8B16-867A080A946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3" t="8381" r="48131" b="32303"/>
          <a:stretch/>
        </p:blipFill>
        <p:spPr>
          <a:xfrm>
            <a:off x="742381" y="1870078"/>
            <a:ext cx="3944138" cy="44825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DEFINITION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The definition of a leader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sz="2400" b="1" i="1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“A person who leads a group, organization or country” </a:t>
            </a:r>
          </a:p>
          <a:p>
            <a:endParaRPr lang="en-US" sz="2400" b="1" i="1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b="1" i="1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sz="2400" b="1" i="1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“A manager tells his team what to do.  A leader  tells his team what to do as well……   but makes them want to do it”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697436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ura">
            <a:extLst>
              <a:ext uri="{FF2B5EF4-FFF2-40B4-BE49-F238E27FC236}">
                <a16:creationId xmlns:a16="http://schemas.microsoft.com/office/drawing/2014/main" id="{535C43C3-9943-4F4D-A38B-334916051A7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102" y="1530623"/>
            <a:ext cx="1375172" cy="4572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EMPLOYEE TYPES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Beginner:  High Commitment – Low Skill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New – Unskilled, Optimistic, Curious, Excited, Eager.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Direct them:  High Direction, High Supervision.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Define tasks and prioritize work.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Teach – Provide instructions and demonstrate tasks.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Provide frequent feedback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Closely monitor progress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322062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44B9B9-8E65-4C22-955B-7D8C8F3400A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695" y="1530624"/>
            <a:ext cx="140589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EMPLOYEE TYPES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Disillusioned:  Low Commitment – Some Skill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Some level of competence but does not like the reality of the job.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They are Overwhelmed, Confused, Discouraged, Frustrated, but occasionally competent.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Coach them:  High Direction – High Support.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Explain and clarify any confusion.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Ask questions that promote learning.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Encourage them, provide developmental feedback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879808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05F5E7-8AAB-47E7-A0A4-FD90C7DF91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95" y="1530624"/>
            <a:ext cx="1425892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EMPLOYEE TYPES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93532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Reluctant:  Varied Commitment – Moderate Skill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Mastered most elements of the job, but lacks confidence.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Direct them:  Low direction – High support.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Ask &amp; Listen:  Develop independent problem solving.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Reassure them that they are going in the right direction.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Express your appreciation for their efforts.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Collaborate with them on difficult tasks.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94789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57DD06-5243-4587-B65E-DE3DAB0D64D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433" y="1530624"/>
            <a:ext cx="162306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EMPLOYEE TYPES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D0EAD4-8F26-47EA-90B1-17D0D13EA617}"/>
              </a:ext>
            </a:extLst>
          </p:cNvPr>
          <p:cNvSpPr txBox="1"/>
          <p:nvPr/>
        </p:nvSpPr>
        <p:spPr>
          <a:xfrm>
            <a:off x="5820910" y="1553845"/>
            <a:ext cx="493532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Peak Performer:  High Commitment – High Skill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380614-75BF-4221-BD03-DE9585516B36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Very experienced – Mastered all elements of job, fully engaged and independently motivated.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Confident, Consistent Performer,  Autonomous, Accomplished, Inspiring, seen as an expert within the team.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Delegate:  Low direction – Low support.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Empower and confirm.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Provide challenging tasks to keep them motivated.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Acknowledge results.  Ensure they know their worth.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93DAE4-16B1-4104-A4BB-896454D463AC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812118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12192000" cy="690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FIVE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COACHING &amp; MENTORING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852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Coaching &amp; Mentoring defined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9943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9108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3055453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41656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910882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Coaching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8977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Mentoring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7408" y="50983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7676" y="5269703"/>
            <a:ext cx="563450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12530" y="4812631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People Development</a:t>
            </a:r>
          </a:p>
        </p:txBody>
      </p:sp>
      <p:pic>
        <p:nvPicPr>
          <p:cNvPr id="4" name="s502c5be520e48adabbf28d63036f452"/>
          <p:cNvPicPr>
            <a:picLocks noGrp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24813491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Define what coaching and mentoring are.  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Indicate where they differ.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8</a:t>
            </a:r>
            <a:br>
              <a:rPr lang="en-US" sz="2800" dirty="0"/>
            </a:br>
            <a:r>
              <a:rPr lang="en-US" sz="2800" dirty="0"/>
              <a:t>COACHING &amp; MENTORING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525876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Coaching as an Employee Benefit: It's a Win-win - Training Industry">
            <a:extLst>
              <a:ext uri="{FF2B5EF4-FFF2-40B4-BE49-F238E27FC236}">
                <a16:creationId xmlns:a16="http://schemas.microsoft.com/office/drawing/2014/main" id="{A773805B-1FA4-4606-BFD1-C97B7FF933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6" r="12026"/>
          <a:stretch/>
        </p:blipFill>
        <p:spPr bwMode="auto">
          <a:xfrm>
            <a:off x="742381" y="1860028"/>
            <a:ext cx="3967793" cy="447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Mentoring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A mentor is someone who shares their wisdom and can facilitate action that has a positive effect on our careers and lives.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Mentorship often evolves from a previous relationship and can also be formed with a current boss.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Mentoring is often done informally and is unpaid.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There is very rarely a set agenda.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Contacts range from very frequent to an as needed basis.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047091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2381" y="1860195"/>
            <a:ext cx="3967793" cy="4473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Mentoring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Freddie Laker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Aristotle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Lawrence Olivier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Johann C. Bach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Roger Corman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27146C-F4B5-479F-8613-BFF4D7D57D49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Alexander the Great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Richard Branson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Anthony Hopkins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James Cameron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Wolfgang Amadeus Mozart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633174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2381" y="1860195"/>
            <a:ext cx="3967793" cy="4473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Mentoring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Freddie Laker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Aristotle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Lawrence Olivier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Johann C. Bach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Roger Corman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27146C-F4B5-479F-8613-BFF4D7D57D49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Richard Branson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Alexander the Great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Sir Anthony Hopkins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Wolfgang Amadeus Mozart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James Cameron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809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DEFINITION</a:t>
            </a:r>
          </a:p>
        </p:txBody>
      </p:sp>
      <p:sp>
        <p:nvSpPr>
          <p:cNvPr id="31" name="Rounded Rectangle 30"/>
          <p:cNvSpPr>
            <a:spLocks/>
          </p:cNvSpPr>
          <p:nvPr/>
        </p:nvSpPr>
        <p:spPr>
          <a:xfrm>
            <a:off x="736161" y="1380934"/>
            <a:ext cx="10719678" cy="900042"/>
          </a:xfrm>
          <a:prstGeom prst="roundRect">
            <a:avLst>
              <a:gd name="adj" fmla="val 7657"/>
            </a:avLst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Gotham Condensed Book" panose="02000606030000020004" pitchFamily="50" charset="0"/>
              </a:rPr>
              <a:t>A group of workers and their leaders are set on a task of clearing a road through a dense jungle on a remote island to get to the coast where an estuary provides a perfect site for a port</a:t>
            </a:r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16" name="Rounded Rectangle 30">
            <a:extLst>
              <a:ext uri="{FF2B5EF4-FFF2-40B4-BE49-F238E27FC236}">
                <a16:creationId xmlns:a16="http://schemas.microsoft.com/office/drawing/2014/main" id="{EFF36768-4D5A-439E-AFA1-9D060CCE2480}"/>
              </a:ext>
            </a:extLst>
          </p:cNvPr>
          <p:cNvSpPr>
            <a:spLocks/>
          </p:cNvSpPr>
          <p:nvPr/>
        </p:nvSpPr>
        <p:spPr>
          <a:xfrm>
            <a:off x="736161" y="2342163"/>
            <a:ext cx="10719678" cy="1201494"/>
          </a:xfrm>
          <a:prstGeom prst="roundRect">
            <a:avLst>
              <a:gd name="adj" fmla="val 7657"/>
            </a:avLst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The leaders organise the labour into efficient units and monitor the distribution and use of capital assets – progress is excellent. The leaders continue to monitor and evaluate progress, adjusting along the way to ensure the progress is maintained and efficiency increased wherever possible</a:t>
            </a:r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17" name="Rounded Rectangle 30">
            <a:extLst>
              <a:ext uri="{FF2B5EF4-FFF2-40B4-BE49-F238E27FC236}">
                <a16:creationId xmlns:a16="http://schemas.microsoft.com/office/drawing/2014/main" id="{56CF06AB-9AB2-4DE5-9341-CDD69B703CEA}"/>
              </a:ext>
            </a:extLst>
          </p:cNvPr>
          <p:cNvSpPr>
            <a:spLocks/>
          </p:cNvSpPr>
          <p:nvPr/>
        </p:nvSpPr>
        <p:spPr>
          <a:xfrm>
            <a:off x="736161" y="3604844"/>
            <a:ext cx="10719678" cy="776237"/>
          </a:xfrm>
          <a:prstGeom prst="roundRect">
            <a:avLst>
              <a:gd name="adj" fmla="val 7657"/>
            </a:avLst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Then, one day amidst all the hustle and bustle and activity, one person climbs up a nearby tree. The person surveys the scene from the top of the tree</a:t>
            </a:r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18" name="Rounded Rectangle 30">
            <a:extLst>
              <a:ext uri="{FF2B5EF4-FFF2-40B4-BE49-F238E27FC236}">
                <a16:creationId xmlns:a16="http://schemas.microsoft.com/office/drawing/2014/main" id="{ADE2FAC0-359B-4329-A852-38EA10A8D890}"/>
              </a:ext>
            </a:extLst>
          </p:cNvPr>
          <p:cNvSpPr>
            <a:spLocks/>
          </p:cNvSpPr>
          <p:nvPr/>
        </p:nvSpPr>
        <p:spPr>
          <a:xfrm>
            <a:off x="736161" y="4442268"/>
            <a:ext cx="10719678" cy="507443"/>
          </a:xfrm>
          <a:prstGeom prst="roundRect">
            <a:avLst>
              <a:gd name="adj" fmla="val 7657"/>
            </a:avLst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Gotham Condensed Book" panose="02000606030000020004" pitchFamily="50" charset="0"/>
              </a:rPr>
              <a:t>He shouts down to the well-organized efficient teams.  “Wrong Way”</a:t>
            </a:r>
          </a:p>
        </p:txBody>
      </p:sp>
      <p:sp>
        <p:nvSpPr>
          <p:cNvPr id="19" name="Rounded Rectangle 30">
            <a:extLst>
              <a:ext uri="{FF2B5EF4-FFF2-40B4-BE49-F238E27FC236}">
                <a16:creationId xmlns:a16="http://schemas.microsoft.com/office/drawing/2014/main" id="{CFB8D5FF-ED53-4B17-B2E3-E47E35D234B3}"/>
              </a:ext>
            </a:extLst>
          </p:cNvPr>
          <p:cNvSpPr>
            <a:spLocks/>
          </p:cNvSpPr>
          <p:nvPr/>
        </p:nvSpPr>
        <p:spPr>
          <a:xfrm>
            <a:off x="736161" y="5137575"/>
            <a:ext cx="10719678" cy="1201493"/>
          </a:xfrm>
          <a:prstGeom prst="roundRect">
            <a:avLst>
              <a:gd name="adj" fmla="val 7657"/>
            </a:avLst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 is doing things right, Leadership is doing the right things </a:t>
            </a:r>
            <a:endParaRPr lang="en-US" sz="3600" b="1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484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A conversation containing advice that helps people develop their skills, achieve success and reach their goals.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Expressing the truth, confronting tough issues.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Uses language that will inspire.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Usually one on one, but not always, Sports Teams for example.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 is NOT a performance management tool.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 should NOT be part of disciplinary discussions.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116281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Coaching has evolved to become an expected competency for Supervisors and Managers</a:t>
            </a:r>
            <a:r>
              <a:rPr lang="en-US" sz="1800" dirty="0">
                <a:latin typeface="Gotham Condensed Book" panose="02000606030000020004" pitchFamily="50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Coaching should not be confused with career counseling or performance reviews.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 is the day to day, hands on process of helping employees recognize opportunities to improve their performance and abilities.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017780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Critical Skills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Communication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Helping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Mentoring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Teaching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Challenging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448461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Rate yourself from 1 to 5 for the following statements.  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Where 5 is very characteristic of your behavior and 1 is very uncharacteristic of your behavior.</a:t>
            </a:r>
          </a:p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9</a:t>
            </a:r>
            <a:br>
              <a:rPr lang="en-US" sz="2400" dirty="0"/>
            </a:br>
            <a:r>
              <a:rPr lang="en-US" sz="2400" dirty="0"/>
              <a:t>COACHING ASSESSMENT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029334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 make contact with employees and talk to them as individuals on a daily basis.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Gotham Condensed Book" panose="02000606030000020004" pitchFamily="50" charset="0"/>
              </a:rPr>
              <a:t>I am approachable.  Employees are comfortable approaching me with issues.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Gotham Condensed Book" panose="02000606030000020004" pitchFamily="50" charset="0"/>
              </a:rPr>
              <a:t>I know my employees as individuals.  They feel that I care about them.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Gotham Condensed Book" panose="02000606030000020004" pitchFamily="50" charset="0"/>
              </a:rPr>
              <a:t>I am a good listener.  I pay attention when others speak to me.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Gotham Condensed Book" panose="02000606030000020004" pitchFamily="50" charset="0"/>
              </a:rPr>
              <a:t>Conversations are two-way, both parties can exchange views.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119576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 startAt="6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 try to identify the real problem rather than try to fix the symptoms.</a:t>
            </a:r>
          </a:p>
          <a:p>
            <a:pPr marL="457200" indent="-457200">
              <a:buFont typeface="+mj-lt"/>
              <a:buAutoNum type="arabicPeriod" startAt="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1800" dirty="0">
                <a:latin typeface="Gotham Condensed Book" panose="02000606030000020004" pitchFamily="50" charset="0"/>
              </a:rPr>
              <a:t>I encourage employees to find their own solutions to problems.</a:t>
            </a:r>
          </a:p>
          <a:p>
            <a:pPr marL="457200" indent="-457200">
              <a:buFont typeface="+mj-lt"/>
              <a:buAutoNum type="arabicPeriod" startAt="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1800" dirty="0">
                <a:latin typeface="Gotham Condensed Book" panose="02000606030000020004" pitchFamily="50" charset="0"/>
              </a:rPr>
              <a:t>I encourage creativity and innovation.</a:t>
            </a:r>
          </a:p>
          <a:p>
            <a:pPr marL="457200" indent="-457200">
              <a:buFont typeface="+mj-lt"/>
              <a:buAutoNum type="arabicPeriod" startAt="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1800" dirty="0">
                <a:latin typeface="Gotham Condensed Book" panose="02000606030000020004" pitchFamily="50" charset="0"/>
              </a:rPr>
              <a:t>I am open to new ways of doing things.</a:t>
            </a:r>
          </a:p>
          <a:p>
            <a:pPr marL="457200" indent="-457200">
              <a:buFont typeface="+mj-lt"/>
              <a:buAutoNum type="arabicPeriod" startAt="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1800" dirty="0">
                <a:latin typeface="Gotham Condensed Book" panose="02000606030000020004" pitchFamily="50" charset="0"/>
              </a:rPr>
              <a:t>I ask employees to take responsibility for their own problems.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261820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 startAt="11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Employees feel safe telling me when they have made mistakes.</a:t>
            </a:r>
          </a:p>
          <a:p>
            <a:pPr marL="457200" indent="-457200">
              <a:buFont typeface="+mj-lt"/>
              <a:buAutoNum type="arabicPeriod" startAt="1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1"/>
            </a:pPr>
            <a:r>
              <a:rPr lang="en-US" sz="1800" dirty="0">
                <a:latin typeface="Gotham Condensed Book" panose="02000606030000020004" pitchFamily="50" charset="0"/>
              </a:rPr>
              <a:t>Employees are never made to feel inferior because of mistakes.</a:t>
            </a:r>
          </a:p>
          <a:p>
            <a:pPr marL="457200" indent="-457200">
              <a:buFont typeface="+mj-lt"/>
              <a:buAutoNum type="arabicPeriod" startAt="1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1"/>
            </a:pPr>
            <a:r>
              <a:rPr lang="en-US" sz="1800" dirty="0">
                <a:latin typeface="Gotham Condensed Book" panose="02000606030000020004" pitchFamily="50" charset="0"/>
              </a:rPr>
              <a:t>Employees are encouraged to develop new skills or knowledge.</a:t>
            </a:r>
          </a:p>
          <a:p>
            <a:pPr marL="457200" indent="-457200">
              <a:buFont typeface="+mj-lt"/>
              <a:buAutoNum type="arabicPeriod" startAt="1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1"/>
            </a:pPr>
            <a:r>
              <a:rPr lang="en-US" sz="1800" dirty="0">
                <a:latin typeface="Gotham Condensed Book" panose="02000606030000020004" pitchFamily="50" charset="0"/>
              </a:rPr>
              <a:t>Employees feel I am patient when they are learning a new skill.</a:t>
            </a:r>
          </a:p>
          <a:p>
            <a:pPr marL="457200" indent="-457200">
              <a:buFont typeface="+mj-lt"/>
              <a:buAutoNum type="arabicPeriod" startAt="1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1"/>
            </a:pPr>
            <a:r>
              <a:rPr lang="en-US" sz="1800" dirty="0">
                <a:latin typeface="Gotham Condensed Book" panose="02000606030000020004" pitchFamily="50" charset="0"/>
              </a:rPr>
              <a:t>I recognize strengths and encourage employees to work with their strengths.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272641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 startAt="16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 suggest networking opportunities to employees.</a:t>
            </a:r>
          </a:p>
          <a:p>
            <a:pPr marL="457200" indent="-457200">
              <a:buFont typeface="+mj-lt"/>
              <a:buAutoNum type="arabicPeriod" startAt="1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6"/>
            </a:pPr>
            <a:r>
              <a:rPr lang="en-US" sz="1800" dirty="0">
                <a:latin typeface="Gotham Condensed Book" panose="02000606030000020004" pitchFamily="50" charset="0"/>
              </a:rPr>
              <a:t>Employees consider me a resource for suitable career options.</a:t>
            </a:r>
          </a:p>
          <a:p>
            <a:pPr marL="457200" indent="-457200">
              <a:buFont typeface="+mj-lt"/>
              <a:buAutoNum type="arabicPeriod" startAt="1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6"/>
            </a:pPr>
            <a:r>
              <a:rPr lang="en-US" sz="1800" dirty="0">
                <a:latin typeface="Gotham Condensed Book" panose="02000606030000020004" pitchFamily="50" charset="0"/>
              </a:rPr>
              <a:t>I encourage employees to apply for positions that they are suited for.</a:t>
            </a:r>
          </a:p>
          <a:p>
            <a:pPr marL="457200" indent="-457200">
              <a:buFont typeface="+mj-lt"/>
              <a:buAutoNum type="arabicPeriod" startAt="1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6"/>
            </a:pPr>
            <a:r>
              <a:rPr lang="en-US" sz="1800" dirty="0">
                <a:latin typeface="Gotham Condensed Book" panose="02000606030000020004" pitchFamily="50" charset="0"/>
              </a:rPr>
              <a:t>I give employees advice managing their way in the business.</a:t>
            </a:r>
          </a:p>
          <a:p>
            <a:pPr marL="457200" indent="-457200">
              <a:buFont typeface="+mj-lt"/>
              <a:buAutoNum type="arabicPeriod" startAt="16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16"/>
            </a:pPr>
            <a:r>
              <a:rPr lang="en-US" sz="1800" dirty="0">
                <a:latin typeface="Gotham Condensed Book" panose="02000606030000020004" pitchFamily="50" charset="0"/>
              </a:rPr>
              <a:t>Employees consider me a resource for administrative matters.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905247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 startAt="21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 help employees confront excuses.</a:t>
            </a:r>
          </a:p>
          <a:p>
            <a:pPr marL="457200" indent="-457200">
              <a:buFont typeface="+mj-lt"/>
              <a:buAutoNum type="arabicPeriod" startAt="2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21"/>
            </a:pPr>
            <a:r>
              <a:rPr lang="en-US" sz="1800" dirty="0">
                <a:latin typeface="Gotham Condensed Book" panose="02000606030000020004" pitchFamily="50" charset="0"/>
              </a:rPr>
              <a:t>I hold employees responsible for their own development.</a:t>
            </a:r>
          </a:p>
          <a:p>
            <a:pPr marL="457200" indent="-457200">
              <a:buFont typeface="+mj-lt"/>
              <a:buAutoNum type="arabicPeriod" startAt="2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21"/>
            </a:pPr>
            <a:r>
              <a:rPr lang="en-US" sz="1800" dirty="0">
                <a:latin typeface="Gotham Condensed Book" panose="02000606030000020004" pitchFamily="50" charset="0"/>
              </a:rPr>
              <a:t>I give feedback on my observations without being judgmental.</a:t>
            </a:r>
          </a:p>
          <a:p>
            <a:pPr marL="457200" indent="-457200">
              <a:buFont typeface="+mj-lt"/>
              <a:buAutoNum type="arabicPeriod" startAt="2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21"/>
            </a:pPr>
            <a:r>
              <a:rPr lang="en-US" sz="1800" dirty="0">
                <a:latin typeface="Gotham Condensed Book" panose="02000606030000020004" pitchFamily="50" charset="0"/>
              </a:rPr>
              <a:t>I help employees recognize unproductive behaviors.</a:t>
            </a:r>
          </a:p>
          <a:p>
            <a:pPr marL="457200" indent="-457200">
              <a:buFont typeface="+mj-lt"/>
              <a:buAutoNum type="arabicPeriod" startAt="21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21"/>
            </a:pPr>
            <a:r>
              <a:rPr lang="en-US" sz="1800" dirty="0">
                <a:latin typeface="Gotham Condensed Book" panose="02000606030000020004" pitchFamily="50" charset="0"/>
              </a:rPr>
              <a:t>I am future-focused rather than past-oriented.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534171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89176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0" i="0" dirty="0">
                <a:effectLst/>
                <a:latin typeface="Gotham Condensed Book" panose="02000606030000020004" pitchFamily="50" charset="0"/>
              </a:rPr>
              <a:t>1 -5 	Communication Skills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r>
              <a:rPr lang="en-US" dirty="0">
                <a:latin typeface="Gotham Condensed Book" panose="02000606030000020004" pitchFamily="50" charset="0"/>
              </a:rPr>
              <a:t>6-10	Helping Skills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r>
              <a:rPr lang="en-US" dirty="0">
                <a:latin typeface="Gotham Condensed Book" panose="02000606030000020004" pitchFamily="50" charset="0"/>
              </a:rPr>
              <a:t>11-15	Teaching Skills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r>
              <a:rPr lang="en-US" dirty="0">
                <a:latin typeface="Gotham Condensed Book" panose="02000606030000020004" pitchFamily="50" charset="0"/>
              </a:rPr>
              <a:t>16-20	Mentoring Skills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r>
              <a:rPr lang="en-US" dirty="0">
                <a:latin typeface="Gotham Condensed Book" panose="02000606030000020004" pitchFamily="50" charset="0"/>
              </a:rPr>
              <a:t>21-25	Challenging Skills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r>
              <a:rPr lang="en-US" dirty="0">
                <a:latin typeface="Gotham Condensed Book" panose="02000606030000020004" pitchFamily="50" charset="0"/>
              </a:rPr>
              <a:t>Add up your scores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9960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6" r="22346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There are many different styles of leadership.  We will be focusing on 4 of the main ones.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18878" y="3029503"/>
            <a:ext cx="2150999" cy="6627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Montserrat Medium" charset="0"/>
                <a:cs typeface="Montserrat Medium" charset="0"/>
              </a:rPr>
              <a:t>Autocratic 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19D83-983E-41D8-9CEF-8DFB4093FFDC}"/>
              </a:ext>
            </a:extLst>
          </p:cNvPr>
          <p:cNvSpPr txBox="1"/>
          <p:nvPr/>
        </p:nvSpPr>
        <p:spPr>
          <a:xfrm>
            <a:off x="5218878" y="3578272"/>
            <a:ext cx="2150999" cy="6627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Montserrat Medium" charset="0"/>
                <a:cs typeface="Montserrat Medium" charset="0"/>
              </a:rPr>
              <a:t>Democratic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3864BD-5BF0-4179-8C82-864B5C6FD808}"/>
              </a:ext>
            </a:extLst>
          </p:cNvPr>
          <p:cNvSpPr txBox="1"/>
          <p:nvPr/>
        </p:nvSpPr>
        <p:spPr>
          <a:xfrm>
            <a:off x="5193168" y="4181887"/>
            <a:ext cx="2150999" cy="6627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Montserrat Medium" charset="0"/>
                <a:cs typeface="Montserrat Medium" charset="0"/>
              </a:rPr>
              <a:t>Laissez Faire  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A688B8-79FB-424E-BBD3-F5F1F603BB0C}"/>
              </a:ext>
            </a:extLst>
          </p:cNvPr>
          <p:cNvSpPr txBox="1"/>
          <p:nvPr/>
        </p:nvSpPr>
        <p:spPr>
          <a:xfrm>
            <a:off x="5218878" y="4789778"/>
            <a:ext cx="2150999" cy="6627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Montserrat Medium" charset="0"/>
                <a:cs typeface="Montserrat Medium" charset="0"/>
              </a:rPr>
              <a:t>Paternalistic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Montserrat Medium" charset="0"/>
              <a:cs typeface="Montserrat Medium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75628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Coaching Assessment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32060" y="5264225"/>
            <a:ext cx="1927879" cy="1299433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  <a:latin typeface="Gotham Condensed Book" panose="02000606030000020004" pitchFamily="50" charset="0"/>
              </a:rPr>
              <a:t>Below 40</a:t>
            </a:r>
          </a:p>
          <a:p>
            <a:r>
              <a:rPr lang="en-US" dirty="0">
                <a:latin typeface="Gotham Condensed Book" panose="02000606030000020004" pitchFamily="50" charset="0"/>
              </a:rPr>
              <a:t>Work on elements of communication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207C07-A4EF-41FE-B81D-F79EE8B12320}"/>
              </a:ext>
            </a:extLst>
          </p:cNvPr>
          <p:cNvSpPr txBox="1"/>
          <p:nvPr/>
        </p:nvSpPr>
        <p:spPr>
          <a:xfrm>
            <a:off x="6695283" y="4459943"/>
            <a:ext cx="1927879" cy="1299433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  <a:latin typeface="Gotham Condensed Book" panose="02000606030000020004" pitchFamily="50" charset="0"/>
              </a:rPr>
              <a:t>45-59</a:t>
            </a:r>
          </a:p>
          <a:p>
            <a:r>
              <a:rPr lang="en-US" dirty="0">
                <a:latin typeface="Gotham Condensed Book" panose="02000606030000020004" pitchFamily="50" charset="0"/>
              </a:rPr>
              <a:t>You have a good start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F2432E-33A2-4362-A6F0-1FD865AC456A}"/>
              </a:ext>
            </a:extLst>
          </p:cNvPr>
          <p:cNvSpPr txBox="1"/>
          <p:nvPr/>
        </p:nvSpPr>
        <p:spPr>
          <a:xfrm>
            <a:off x="8258772" y="3308453"/>
            <a:ext cx="1927879" cy="1299433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  <a:latin typeface="Gotham Condensed Book" panose="02000606030000020004" pitchFamily="50" charset="0"/>
              </a:rPr>
              <a:t>60-99</a:t>
            </a:r>
          </a:p>
          <a:p>
            <a:r>
              <a:rPr lang="en-US" dirty="0">
                <a:latin typeface="Gotham Condensed Book" panose="02000606030000020004" pitchFamily="50" charset="0"/>
              </a:rPr>
              <a:t>You are creating good momentum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82AB83-0846-429C-A2A5-C8A1B92893EC}"/>
              </a:ext>
            </a:extLst>
          </p:cNvPr>
          <p:cNvSpPr txBox="1"/>
          <p:nvPr/>
        </p:nvSpPr>
        <p:spPr>
          <a:xfrm>
            <a:off x="10264121" y="2362473"/>
            <a:ext cx="1927879" cy="1299433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  <a:latin typeface="Gotham Condensed Book" panose="02000606030000020004" pitchFamily="50" charset="0"/>
              </a:rPr>
              <a:t>100 -125</a:t>
            </a:r>
          </a:p>
          <a:p>
            <a:r>
              <a:rPr lang="en-US" dirty="0">
                <a:latin typeface="Gotham Condensed Book" panose="02000606030000020004" pitchFamily="50" charset="0"/>
              </a:rPr>
              <a:t>Your coaching can build real momentum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966842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Critical Skills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Communication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Gotham Condensed Book" panose="02000606030000020004" pitchFamily="50" charset="0"/>
              </a:rPr>
              <a:t>Helping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Mentoring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Teaching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Challenging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499828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– Communication Skills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Communication Skills are a pathway by which interactions are made clear.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One-way communications are not part of coaching, neither is giving orders.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65731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Communication 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BF548C0-0F56-4F1D-9962-984300F77246}"/>
              </a:ext>
            </a:extLst>
          </p:cNvPr>
          <p:cNvSpPr/>
          <p:nvPr/>
        </p:nvSpPr>
        <p:spPr>
          <a:xfrm>
            <a:off x="5526593" y="3979147"/>
            <a:ext cx="1406770" cy="974690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THE WORDS WE USE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F8B2A9C-4BB7-4D41-9BC0-227E90609CFE}"/>
              </a:ext>
            </a:extLst>
          </p:cNvPr>
          <p:cNvSpPr/>
          <p:nvPr/>
        </p:nvSpPr>
        <p:spPr>
          <a:xfrm>
            <a:off x="6933363" y="2696307"/>
            <a:ext cx="1531256" cy="974690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TONE OF VOICE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D0E8DD3-320A-4F6C-A516-5C483EBBA46E}"/>
              </a:ext>
            </a:extLst>
          </p:cNvPr>
          <p:cNvSpPr/>
          <p:nvPr/>
        </p:nvSpPr>
        <p:spPr>
          <a:xfrm>
            <a:off x="8621485" y="2696307"/>
            <a:ext cx="1531257" cy="974690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FACIAL EXPRESSIONS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8A3EE51-1806-4824-BD6B-DE3278476ACF}"/>
              </a:ext>
            </a:extLst>
          </p:cNvPr>
          <p:cNvSpPr/>
          <p:nvPr/>
        </p:nvSpPr>
        <p:spPr>
          <a:xfrm>
            <a:off x="10042849" y="3979147"/>
            <a:ext cx="1406770" cy="974690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OTHER BODY LANGUAGE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B0CBE3-173D-4B54-B4DD-0245D6B95092}"/>
              </a:ext>
            </a:extLst>
          </p:cNvPr>
          <p:cNvSpPr/>
          <p:nvPr/>
        </p:nvSpPr>
        <p:spPr>
          <a:xfrm>
            <a:off x="7519335" y="4170903"/>
            <a:ext cx="1969956" cy="5911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tham Condensed Book" panose="02000606030000020004" pitchFamily="50" charset="0"/>
              </a:rPr>
              <a:t>COMMUNICATION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061336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Communication Skills – Words we use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0" i="0" dirty="0">
                <a:solidFill>
                  <a:schemeClr val="tx1"/>
                </a:solidFill>
                <a:effectLst/>
                <a:latin typeface="Gotham Condensed Book" panose="02000606030000020004" pitchFamily="50" charset="0"/>
              </a:rPr>
              <a:t>Helpful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Please &amp; Thank you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Simple words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Easily understood words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270E22-780E-4528-811F-D46C8F2ECFFC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Hurtful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Jargon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Absolutes “Must”  “Never”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Negatives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Vulgar words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“But”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“However”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48761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Communication Skills – Tone of voice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0" i="0" dirty="0">
                <a:solidFill>
                  <a:schemeClr val="tx1"/>
                </a:solidFill>
                <a:effectLst/>
                <a:latin typeface="Gotham Condensed Book" panose="02000606030000020004" pitchFamily="50" charset="0"/>
              </a:rPr>
              <a:t>Helpful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Interested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Patient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Friendly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Variation in pitch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Audible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Clear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270E22-780E-4528-811F-D46C8F2ECFFC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Hurtful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Monotone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Too fast or slow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Too indecisive or abrupt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Too hurried or mumbled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Condescending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Impatient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26808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Communication Skills – Facial Expressions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0" i="0" dirty="0">
                <a:solidFill>
                  <a:schemeClr val="tx1"/>
                </a:solidFill>
                <a:effectLst/>
                <a:latin typeface="Gotham Condensed Book" panose="02000606030000020004" pitchFamily="50" charset="0"/>
              </a:rPr>
              <a:t>Helpful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Eye contact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Relaxed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Friendly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Alert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270E22-780E-4528-811F-D46C8F2ECFFC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Hurtful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Frowning, tense, angry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Bored, disinterested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Rolling your eyes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Yawning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Looking at watch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eye contact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737672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Communication Skills – Body Language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254082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b="0" i="0" dirty="0">
                <a:solidFill>
                  <a:schemeClr val="tx1"/>
                </a:solidFill>
                <a:effectLst/>
                <a:latin typeface="Gotham Condensed Book" panose="02000606030000020004" pitchFamily="50" charset="0"/>
              </a:rPr>
              <a:t>Helpful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Attentive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Leaning towards the person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Open body movements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interrupting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270E22-780E-4528-811F-D46C8F2ECFFC}"/>
              </a:ext>
            </a:extLst>
          </p:cNvPr>
          <p:cNvSpPr txBox="1"/>
          <p:nvPr/>
        </p:nvSpPr>
        <p:spPr>
          <a:xfrm>
            <a:off x="8201291" y="2274571"/>
            <a:ext cx="280165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Gotham Condensed Book" panose="02000606030000020004" pitchFamily="50" charset="0"/>
              </a:rPr>
              <a:t>Hurtful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Looking at watch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Doing other things while person is talking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Arms crossed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Shrugging shoulders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Hands on hips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401740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Helping 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Give your employees problem solving tools.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Ask them to identify possible solutions, make recommendations.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Ask them good open, probing questions to make them think.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Stay open-minded to alternatives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706493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Mentoring 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Find ways of introducing your employees to other individuals and departments in your business.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Arrange for them to sit in meetings that may be beneficial to them in the future.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them find other mentors in other areas.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Discuss the future and their aspirations.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Keep your eyes open to positions that they may be, both interested in and suitable for.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0320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Autocratic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Leader makes decisions without reference to anyone else.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High degree of dependency on the leader.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create de-motivation and alienation of staff.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May be valuable in some types of business where decisions need to be made quickly and decisively.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00A22D-2C39-4493-9678-30234C8914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01" y="1530624"/>
            <a:ext cx="160305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092143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Teaching 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Look at training opportunities that will be beneficial for their future.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Use mistakes as learning opportunities.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Encourage them to use their new skills at every opportunity.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Stay open-minded to alternatives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799577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Challenging 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Remember, your role as a coach is to help your employee reach their potential.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 clear in your own mind what you expect of your employee.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Spend time with employees so you are fully aware of their progress.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them set SMART goals.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them create plans to achieve the goals.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305859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VAK Learning styles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all people learn in the same way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V 	Visual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	Auditory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	Kinesthetic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28086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Explain how you would coach someone regarding their poor performance regarding Vehicle Presentation using the V, A &amp; K methods.</a:t>
            </a:r>
          </a:p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10</a:t>
            </a:r>
            <a:br>
              <a:rPr lang="en-US" sz="2800" dirty="0"/>
            </a:br>
            <a:r>
              <a:rPr lang="en-US" sz="2800" dirty="0"/>
              <a:t>LEARNING STYLES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460036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Tips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Use questions to get employees to think and to promote discussion.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Set progress targets and get agreement from the employee.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Confirm the employees understanding.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Give praise when deserved.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Reinforce good points that will accelerate the learning.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Clarify the next step.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Make it clear that you are looking forward to the next steps of development.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85821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1:1 Coaching Sessions Can Drive Performance - OKRs and Performance  Management | 7Geese">
            <a:extLst>
              <a:ext uri="{FF2B5EF4-FFF2-40B4-BE49-F238E27FC236}">
                <a16:creationId xmlns:a16="http://schemas.microsoft.com/office/drawing/2014/main" id="{5E0D9044-D32D-4A05-BD8F-0D55CED5D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6" t="-192" r="12318" b="192"/>
          <a:stretch/>
        </p:blipFill>
        <p:spPr bwMode="auto">
          <a:xfrm>
            <a:off x="742381" y="1860029"/>
            <a:ext cx="3967793" cy="4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Coaching Tips - Feedback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Feedback should always be given in private.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 should be balanced, use the sandwich method:  Good, Poor, Good feedback.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Don’t get distracted by other matters the feedback should only be relevant to the matter at hand.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Document all the feedback sessions.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 it in a suitable method taking into account the DISC personality of your employee.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441328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Succession Planning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8113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1800" dirty="0">
                <a:latin typeface="Gotham Condensed Book" panose="02000606030000020004" pitchFamily="50" charset="0"/>
              </a:rPr>
              <a:t>The process of identifying people who could presently move into  key positions or could do so after specifically targeted development occurs.  </a:t>
            </a: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r>
              <a:rPr lang="en-US" sz="1800" dirty="0">
                <a:latin typeface="Gotham Condensed Book" panose="02000606030000020004" pitchFamily="50" charset="0"/>
              </a:rPr>
              <a:t>Whatever your position is currently, a key position is anyone that directly affects you.  </a:t>
            </a: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r>
              <a:rPr lang="en-US" sz="1800" dirty="0">
                <a:latin typeface="Gotham Condensed Book" panose="02000606030000020004" pitchFamily="50" charset="0"/>
              </a:rPr>
              <a:t>Succession planning is not just for senior executives…..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9ED310-3E06-4935-96BC-75BF5B4141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108" y="1420092"/>
            <a:ext cx="1425892" cy="4572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5092EC-DCA0-4834-8F8F-1139B3B07E0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80" y="1420092"/>
            <a:ext cx="177450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9637811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COACHING &amp; MENTORING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Succession Planning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8113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1800" dirty="0">
                <a:latin typeface="Gotham Condensed Book" panose="02000606030000020004" pitchFamily="50" charset="0"/>
              </a:rPr>
              <a:t>Three types of succession planning:</a:t>
            </a: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Role Based – Focuses on key positions that are difficult to fill and are critical to business success.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Individual Based – Focuses on employees with the potential for advancement.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Pool Based – Focuses on a number of high potential individuals who could move into several positions within the business.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r>
              <a:rPr lang="en-US" sz="1800" dirty="0">
                <a:latin typeface="Gotham Condensed Book" panose="02000606030000020004" pitchFamily="50" charset="0"/>
              </a:rPr>
              <a:t>Which method are you using to identify your successor?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6FC08-6F87-4BEB-BE8E-919A7E5FF28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108" y="1420092"/>
            <a:ext cx="1425892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B7EECB-A642-42CD-A1B4-16B18C10362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80" y="1420092"/>
            <a:ext cx="177450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71807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12192000" cy="690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986835" y="5082493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45479" y="4909214"/>
            <a:ext cx="4089739" cy="1325563"/>
          </a:xfrm>
        </p:spPr>
        <p:txBody>
          <a:bodyPr/>
          <a:lstStyle/>
          <a:p>
            <a:r>
              <a:rPr lang="en-US" sz="6000" dirty="0"/>
              <a:t>MODULE SIX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PROBLEM SOLVING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158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</a:t>
            </a:r>
            <a:endParaRPr lang="en-US" spc="-200" dirty="0"/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Problem Solving 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9943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9108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3055453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41656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910882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Decision Making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8977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Conflict Resolution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12530" y="4812631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2800" dirty="0"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4" name="s502c5be520e48adabbf28d63036f452"/>
          <p:cNvPicPr>
            <a:picLocks noGrp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2869051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Democratic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Encourages decision making from different individual perspectives.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help with motivation &amp; involvement of the team.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Improves the sharing of ideas and experience within the business.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sometimes make the manager seem indecisive.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slow down the decision making process.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49C974-5057-4F28-9227-82F29AAF0E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95" y="1530624"/>
            <a:ext cx="142589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421435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PROBLEM SOLVING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8113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1800" dirty="0">
                <a:latin typeface="Gotham Condensed Book" panose="02000606030000020004" pitchFamily="50" charset="0"/>
              </a:rPr>
              <a:t>No leader can possibly have all the answers.</a:t>
            </a: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r>
              <a:rPr lang="en-US" sz="1800" b="1" i="1" dirty="0">
                <a:latin typeface="Gotham Condensed Book" panose="02000606030000020004" pitchFamily="50" charset="0"/>
              </a:rPr>
              <a:t>“The actual solution to the challenges faced by modern business can only truly be solved by the people closest to the action.”</a:t>
            </a:r>
          </a:p>
          <a:p>
            <a:endParaRPr lang="en-US" sz="1800" b="1" i="1" dirty="0">
              <a:latin typeface="Gotham Condensed Book" panose="02000606030000020004" pitchFamily="50" charset="0"/>
            </a:endParaRPr>
          </a:p>
          <a:p>
            <a:r>
              <a:rPr lang="en-US" sz="1800" dirty="0">
                <a:latin typeface="Gotham Condensed Book" panose="02000606030000020004" pitchFamily="50" charset="0"/>
              </a:rPr>
              <a:t>Steve Miller – Royal Dutch / Shell</a:t>
            </a: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endParaRPr lang="en-US" sz="1800" dirty="0">
              <a:latin typeface="Gotham Condensed Book" panose="02000606030000020004" pitchFamily="50" charset="0"/>
            </a:endParaRPr>
          </a:p>
          <a:p>
            <a:r>
              <a:rPr lang="en-US" sz="1800" dirty="0">
                <a:latin typeface="Gotham Condensed Book" panose="02000606030000020004" pitchFamily="50" charset="0"/>
              </a:rPr>
              <a:t>Great leaders make use of the resources in their teams to overcome obstacles.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101792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How do you solve the problems that occur on a daily basis?</a:t>
            </a:r>
          </a:p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11</a:t>
            </a:r>
            <a:br>
              <a:rPr lang="en-US" sz="2400" dirty="0"/>
            </a:br>
            <a:r>
              <a:rPr lang="en-US" sz="2400" dirty="0"/>
              <a:t>PROBLEM SOLVING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993013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PROBLEM SOLVING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The 4 Questions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What is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What is the cause of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What are the possible solutions to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What is the best solution to the problem?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558D67-47E1-4C59-A629-888C6A159D5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654815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/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308104" y="3657560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Problem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341266" y="2035716"/>
            <a:ext cx="128396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416242" y="2035716"/>
            <a:ext cx="128396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491218" y="2035716"/>
            <a:ext cx="1159346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341266" y="5294580"/>
            <a:ext cx="1617258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339771" y="5294580"/>
            <a:ext cx="1831449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357258" y="5294580"/>
            <a:ext cx="1887951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125499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Poor Customer Satisfaction.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What are possible causes?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12:  PART 1</a:t>
            </a:r>
            <a:br>
              <a:rPr lang="en-US" sz="2400" dirty="0"/>
            </a:br>
            <a:r>
              <a:rPr lang="en-US" sz="2400" dirty="0"/>
              <a:t>FISH BONE METHOD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06888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/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308104" y="3657560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Poor Customer Satisfaction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610343" y="2035716"/>
            <a:ext cx="1165749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685319" y="2035716"/>
            <a:ext cx="1165749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635679" y="2035716"/>
            <a:ext cx="1165749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610343" y="5294580"/>
            <a:ext cx="1724277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503255" y="5294580"/>
            <a:ext cx="1900416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635679" y="5294580"/>
            <a:ext cx="1891463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582E5-E832-45B6-895D-56364EC91A62}"/>
              </a:ext>
            </a:extLst>
          </p:cNvPr>
          <p:cNvSpPr txBox="1"/>
          <p:nvPr/>
        </p:nvSpPr>
        <p:spPr>
          <a:xfrm>
            <a:off x="165277" y="1530624"/>
            <a:ext cx="21249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under paid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untrained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standard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measurement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Low staff morale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support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Delivery times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Reliability issues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enough phones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turnover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Unappreciated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Demo numbers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54901797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Allocated the issues into the 6 categories.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12:  PART 2</a:t>
            </a:r>
            <a:br>
              <a:rPr lang="en-US" sz="2400" dirty="0"/>
            </a:br>
            <a:r>
              <a:rPr lang="en-US" sz="2400" dirty="0"/>
              <a:t>FISH BONE METHOD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2349816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/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308104" y="3657560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Poor Customer Satisfaction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610343" y="2035716"/>
            <a:ext cx="1296377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685319" y="2035716"/>
            <a:ext cx="1296377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635679" y="2035716"/>
            <a:ext cx="1296377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610343" y="5294580"/>
            <a:ext cx="1704429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685319" y="5294580"/>
            <a:ext cx="1878541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635679" y="5294580"/>
            <a:ext cx="1869691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582E5-E832-45B6-895D-56364EC91A62}"/>
              </a:ext>
            </a:extLst>
          </p:cNvPr>
          <p:cNvSpPr txBox="1"/>
          <p:nvPr/>
        </p:nvSpPr>
        <p:spPr>
          <a:xfrm>
            <a:off x="195974" y="1474864"/>
            <a:ext cx="21249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under paid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untrained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standard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measurement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Low staff morale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support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Delivery times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Reliability issues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enough phones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turnover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Unappreciated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Demo numbers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27303B-D5EC-4F89-BC39-26E02B363C45}"/>
              </a:ext>
            </a:extLst>
          </p:cNvPr>
          <p:cNvCxnSpPr/>
          <p:nvPr/>
        </p:nvCxnSpPr>
        <p:spPr>
          <a:xfrm>
            <a:off x="3295859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CDC641-DD84-4C96-A3EB-F8BA818C163B}"/>
              </a:ext>
            </a:extLst>
          </p:cNvPr>
          <p:cNvCxnSpPr/>
          <p:nvPr/>
        </p:nvCxnSpPr>
        <p:spPr>
          <a:xfrm>
            <a:off x="3544558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1921A65-888F-4642-80A9-3D8C23584022}"/>
              </a:ext>
            </a:extLst>
          </p:cNvPr>
          <p:cNvCxnSpPr/>
          <p:nvPr/>
        </p:nvCxnSpPr>
        <p:spPr>
          <a:xfrm>
            <a:off x="3799950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116F5A-61C6-460E-AC3E-6C375AA62E92}"/>
              </a:ext>
            </a:extLst>
          </p:cNvPr>
          <p:cNvCxnSpPr/>
          <p:nvPr/>
        </p:nvCxnSpPr>
        <p:spPr>
          <a:xfrm>
            <a:off x="5357866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E8967A2-5980-4DD4-876C-9C51E1F46584}"/>
              </a:ext>
            </a:extLst>
          </p:cNvPr>
          <p:cNvCxnSpPr/>
          <p:nvPr/>
        </p:nvCxnSpPr>
        <p:spPr>
          <a:xfrm>
            <a:off x="5606565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9714FE9-C7F8-4141-9273-DCA8B9A31761}"/>
              </a:ext>
            </a:extLst>
          </p:cNvPr>
          <p:cNvCxnSpPr/>
          <p:nvPr/>
        </p:nvCxnSpPr>
        <p:spPr>
          <a:xfrm>
            <a:off x="5861957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172C9E-BC91-45D2-AF85-9A3EAE82546A}"/>
              </a:ext>
            </a:extLst>
          </p:cNvPr>
          <p:cNvCxnSpPr/>
          <p:nvPr/>
        </p:nvCxnSpPr>
        <p:spPr>
          <a:xfrm>
            <a:off x="7326924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95ECFD6-83A9-4287-BA3C-673FAF2394EE}"/>
              </a:ext>
            </a:extLst>
          </p:cNvPr>
          <p:cNvCxnSpPr/>
          <p:nvPr/>
        </p:nvCxnSpPr>
        <p:spPr>
          <a:xfrm>
            <a:off x="7575623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2F9FBC8-DBC4-48FB-9FF3-375D45C43C8C}"/>
              </a:ext>
            </a:extLst>
          </p:cNvPr>
          <p:cNvCxnSpPr/>
          <p:nvPr/>
        </p:nvCxnSpPr>
        <p:spPr>
          <a:xfrm>
            <a:off x="7831015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3A54019-8015-45D3-B0DC-77DE913851B0}"/>
              </a:ext>
            </a:extLst>
          </p:cNvPr>
          <p:cNvCxnSpPr/>
          <p:nvPr/>
        </p:nvCxnSpPr>
        <p:spPr>
          <a:xfrm>
            <a:off x="3799950" y="4296509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8454F05-C7F0-4387-A5D6-377955CD7845}"/>
              </a:ext>
            </a:extLst>
          </p:cNvPr>
          <p:cNvCxnSpPr/>
          <p:nvPr/>
        </p:nvCxnSpPr>
        <p:spPr>
          <a:xfrm>
            <a:off x="3514414" y="465992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6B058E2-FF7F-4208-BCDC-FDEF99D4324E}"/>
              </a:ext>
            </a:extLst>
          </p:cNvPr>
          <p:cNvCxnSpPr/>
          <p:nvPr/>
        </p:nvCxnSpPr>
        <p:spPr>
          <a:xfrm>
            <a:off x="3295859" y="502166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857403-E8BC-4101-85E9-DEF8004D0CC3}"/>
              </a:ext>
            </a:extLst>
          </p:cNvPr>
          <p:cNvCxnSpPr/>
          <p:nvPr/>
        </p:nvCxnSpPr>
        <p:spPr>
          <a:xfrm>
            <a:off x="5861957" y="429399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6AE30F7-FED6-4D3F-936E-5964A877352A}"/>
              </a:ext>
            </a:extLst>
          </p:cNvPr>
          <p:cNvCxnSpPr/>
          <p:nvPr/>
        </p:nvCxnSpPr>
        <p:spPr>
          <a:xfrm>
            <a:off x="5576421" y="465741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FFD826-82B5-42C0-BA5E-5A51E0A086CC}"/>
              </a:ext>
            </a:extLst>
          </p:cNvPr>
          <p:cNvCxnSpPr/>
          <p:nvPr/>
        </p:nvCxnSpPr>
        <p:spPr>
          <a:xfrm>
            <a:off x="5357866" y="501915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F0EC92C-89A5-449B-8890-E1264958BEC8}"/>
              </a:ext>
            </a:extLst>
          </p:cNvPr>
          <p:cNvCxnSpPr/>
          <p:nvPr/>
        </p:nvCxnSpPr>
        <p:spPr>
          <a:xfrm>
            <a:off x="7831015" y="4291487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BC8672A-73B2-4A52-B3BD-0CF4D51B14B9}"/>
              </a:ext>
            </a:extLst>
          </p:cNvPr>
          <p:cNvCxnSpPr/>
          <p:nvPr/>
        </p:nvCxnSpPr>
        <p:spPr>
          <a:xfrm>
            <a:off x="7545479" y="465490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0B61F6F-9B4E-4000-B118-48AFB2429754}"/>
              </a:ext>
            </a:extLst>
          </p:cNvPr>
          <p:cNvCxnSpPr/>
          <p:nvPr/>
        </p:nvCxnSpPr>
        <p:spPr>
          <a:xfrm>
            <a:off x="7326924" y="501664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01228780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>
            <a:cxnSpLocks/>
          </p:cNvCxnSpPr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966639" y="3559745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Poor Customer Satisfaction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610344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68532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63568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610344" y="5294580"/>
            <a:ext cx="1772110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685320" y="5294580"/>
            <a:ext cx="1953136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635680" y="5294580"/>
            <a:ext cx="1943934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582E5-E832-45B6-895D-56364EC91A62}"/>
              </a:ext>
            </a:extLst>
          </p:cNvPr>
          <p:cNvSpPr txBox="1"/>
          <p:nvPr/>
        </p:nvSpPr>
        <p:spPr>
          <a:xfrm>
            <a:off x="200797" y="1520610"/>
            <a:ext cx="21249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under paid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untrained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standard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measurement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Low staff morale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support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Delivery times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Reliability issues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enough phones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turnover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Unappreciated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Demo numbers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27303B-D5EC-4F89-BC39-26E02B363C45}"/>
              </a:ext>
            </a:extLst>
          </p:cNvPr>
          <p:cNvCxnSpPr/>
          <p:nvPr/>
        </p:nvCxnSpPr>
        <p:spPr>
          <a:xfrm>
            <a:off x="3295859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CDC641-DD84-4C96-A3EB-F8BA818C163B}"/>
              </a:ext>
            </a:extLst>
          </p:cNvPr>
          <p:cNvCxnSpPr/>
          <p:nvPr/>
        </p:nvCxnSpPr>
        <p:spPr>
          <a:xfrm>
            <a:off x="3544558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1921A65-888F-4642-80A9-3D8C23584022}"/>
              </a:ext>
            </a:extLst>
          </p:cNvPr>
          <p:cNvCxnSpPr/>
          <p:nvPr/>
        </p:nvCxnSpPr>
        <p:spPr>
          <a:xfrm>
            <a:off x="3799950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116F5A-61C6-460E-AC3E-6C375AA62E92}"/>
              </a:ext>
            </a:extLst>
          </p:cNvPr>
          <p:cNvCxnSpPr/>
          <p:nvPr/>
        </p:nvCxnSpPr>
        <p:spPr>
          <a:xfrm>
            <a:off x="5357866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E8967A2-5980-4DD4-876C-9C51E1F46584}"/>
              </a:ext>
            </a:extLst>
          </p:cNvPr>
          <p:cNvCxnSpPr/>
          <p:nvPr/>
        </p:nvCxnSpPr>
        <p:spPr>
          <a:xfrm>
            <a:off x="5606565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9714FE9-C7F8-4141-9273-DCA8B9A31761}"/>
              </a:ext>
            </a:extLst>
          </p:cNvPr>
          <p:cNvCxnSpPr/>
          <p:nvPr/>
        </p:nvCxnSpPr>
        <p:spPr>
          <a:xfrm>
            <a:off x="5861957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172C9E-BC91-45D2-AF85-9A3EAE82546A}"/>
              </a:ext>
            </a:extLst>
          </p:cNvPr>
          <p:cNvCxnSpPr/>
          <p:nvPr/>
        </p:nvCxnSpPr>
        <p:spPr>
          <a:xfrm>
            <a:off x="7326924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95ECFD6-83A9-4287-BA3C-673FAF2394EE}"/>
              </a:ext>
            </a:extLst>
          </p:cNvPr>
          <p:cNvCxnSpPr/>
          <p:nvPr/>
        </p:nvCxnSpPr>
        <p:spPr>
          <a:xfrm>
            <a:off x="7575623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2F9FBC8-DBC4-48FB-9FF3-375D45C43C8C}"/>
              </a:ext>
            </a:extLst>
          </p:cNvPr>
          <p:cNvCxnSpPr/>
          <p:nvPr/>
        </p:nvCxnSpPr>
        <p:spPr>
          <a:xfrm>
            <a:off x="7831015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3A54019-8015-45D3-B0DC-77DE913851B0}"/>
              </a:ext>
            </a:extLst>
          </p:cNvPr>
          <p:cNvCxnSpPr/>
          <p:nvPr/>
        </p:nvCxnSpPr>
        <p:spPr>
          <a:xfrm>
            <a:off x="3799950" y="4296509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8454F05-C7F0-4387-A5D6-377955CD7845}"/>
              </a:ext>
            </a:extLst>
          </p:cNvPr>
          <p:cNvCxnSpPr/>
          <p:nvPr/>
        </p:nvCxnSpPr>
        <p:spPr>
          <a:xfrm>
            <a:off x="3514414" y="465992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6B058E2-FF7F-4208-BCDC-FDEF99D4324E}"/>
              </a:ext>
            </a:extLst>
          </p:cNvPr>
          <p:cNvCxnSpPr/>
          <p:nvPr/>
        </p:nvCxnSpPr>
        <p:spPr>
          <a:xfrm>
            <a:off x="3295859" y="502166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857403-E8BC-4101-85E9-DEF8004D0CC3}"/>
              </a:ext>
            </a:extLst>
          </p:cNvPr>
          <p:cNvCxnSpPr/>
          <p:nvPr/>
        </p:nvCxnSpPr>
        <p:spPr>
          <a:xfrm>
            <a:off x="5861957" y="429399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6AE30F7-FED6-4D3F-936E-5964A877352A}"/>
              </a:ext>
            </a:extLst>
          </p:cNvPr>
          <p:cNvCxnSpPr/>
          <p:nvPr/>
        </p:nvCxnSpPr>
        <p:spPr>
          <a:xfrm>
            <a:off x="5576421" y="465741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FFD826-82B5-42C0-BA5E-5A51E0A086CC}"/>
              </a:ext>
            </a:extLst>
          </p:cNvPr>
          <p:cNvCxnSpPr/>
          <p:nvPr/>
        </p:nvCxnSpPr>
        <p:spPr>
          <a:xfrm>
            <a:off x="5357866" y="501915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F0EC92C-89A5-449B-8890-E1264958BEC8}"/>
              </a:ext>
            </a:extLst>
          </p:cNvPr>
          <p:cNvCxnSpPr/>
          <p:nvPr/>
        </p:nvCxnSpPr>
        <p:spPr>
          <a:xfrm>
            <a:off x="7831015" y="4291487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BC8672A-73B2-4A52-B3BD-0CF4D51B14B9}"/>
              </a:ext>
            </a:extLst>
          </p:cNvPr>
          <p:cNvCxnSpPr/>
          <p:nvPr/>
        </p:nvCxnSpPr>
        <p:spPr>
          <a:xfrm>
            <a:off x="7545479" y="465490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0B61F6F-9B4E-4000-B118-48AFB2429754}"/>
              </a:ext>
            </a:extLst>
          </p:cNvPr>
          <p:cNvCxnSpPr/>
          <p:nvPr/>
        </p:nvCxnSpPr>
        <p:spPr>
          <a:xfrm>
            <a:off x="7326924" y="501664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78C4CB-FA06-4B68-B45C-2DE909491CAF}"/>
              </a:ext>
            </a:extLst>
          </p:cNvPr>
          <p:cNvSpPr txBox="1"/>
          <p:nvPr/>
        </p:nvSpPr>
        <p:spPr>
          <a:xfrm>
            <a:off x="5314321" y="23727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Staff under paid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60700-E19E-42C9-AEC4-F540576272EE}"/>
              </a:ext>
            </a:extLst>
          </p:cNvPr>
          <p:cNvSpPr txBox="1"/>
          <p:nvPr/>
        </p:nvSpPr>
        <p:spPr>
          <a:xfrm>
            <a:off x="5576421" y="27401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Staff untrained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5CB8F7-F750-457E-A816-B7A06B89A580}"/>
              </a:ext>
            </a:extLst>
          </p:cNvPr>
          <p:cNvSpPr txBox="1"/>
          <p:nvPr/>
        </p:nvSpPr>
        <p:spPr>
          <a:xfrm>
            <a:off x="7270820" y="2353327"/>
            <a:ext cx="2566394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standard system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2A71BC-F322-4CCD-AE54-A68CC8B83198}"/>
              </a:ext>
            </a:extLst>
          </p:cNvPr>
          <p:cNvSpPr txBox="1"/>
          <p:nvPr/>
        </p:nvSpPr>
        <p:spPr>
          <a:xfrm>
            <a:off x="7516138" y="273379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measurement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5DCBD8-6A60-4A81-9EEF-E1A1D61B8E0E}"/>
              </a:ext>
            </a:extLst>
          </p:cNvPr>
          <p:cNvSpPr txBox="1"/>
          <p:nvPr/>
        </p:nvSpPr>
        <p:spPr>
          <a:xfrm>
            <a:off x="7994904" y="3913207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F2BA10-F961-4F0F-9BD0-8BE4C7AD705A}"/>
              </a:ext>
            </a:extLst>
          </p:cNvPr>
          <p:cNvSpPr txBox="1"/>
          <p:nvPr/>
        </p:nvSpPr>
        <p:spPr>
          <a:xfrm>
            <a:off x="7712298" y="4295628"/>
            <a:ext cx="2570698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879A0A-40E6-4C83-9E60-BF128D2CAB51}"/>
              </a:ext>
            </a:extLst>
          </p:cNvPr>
          <p:cNvSpPr txBox="1"/>
          <p:nvPr/>
        </p:nvSpPr>
        <p:spPr>
          <a:xfrm>
            <a:off x="3257121" y="23673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773375-2217-477A-9678-9EBE49FB0B33}"/>
              </a:ext>
            </a:extLst>
          </p:cNvPr>
          <p:cNvSpPr txBox="1"/>
          <p:nvPr/>
        </p:nvSpPr>
        <p:spPr>
          <a:xfrm>
            <a:off x="7771530" y="3111795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6335EF-ECDF-4B79-9F18-8161941E4609}"/>
              </a:ext>
            </a:extLst>
          </p:cNvPr>
          <p:cNvSpPr txBox="1"/>
          <p:nvPr/>
        </p:nvSpPr>
        <p:spPr>
          <a:xfrm>
            <a:off x="5959998" y="3926683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46719A1-42D4-486B-A125-DE867E2D61A1}"/>
              </a:ext>
            </a:extLst>
          </p:cNvPr>
          <p:cNvSpPr txBox="1"/>
          <p:nvPr/>
        </p:nvSpPr>
        <p:spPr>
          <a:xfrm>
            <a:off x="3477881" y="2761566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Reliability issues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BB64D83-4541-4ECE-A56A-D7EA4F6E550B}"/>
              </a:ext>
            </a:extLst>
          </p:cNvPr>
          <p:cNvSpPr txBox="1"/>
          <p:nvPr/>
        </p:nvSpPr>
        <p:spPr>
          <a:xfrm>
            <a:off x="3901008" y="3936900"/>
            <a:ext cx="2381419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of phones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AFC1531-3B48-4E1D-84DF-5C4658BA8FF2}"/>
              </a:ext>
            </a:extLst>
          </p:cNvPr>
          <p:cNvSpPr txBox="1"/>
          <p:nvPr/>
        </p:nvSpPr>
        <p:spPr>
          <a:xfrm>
            <a:off x="3640404" y="4304190"/>
            <a:ext cx="19623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Demo numbers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56AE0E3-E535-4C97-BA5F-D47623A25253}"/>
              </a:ext>
            </a:extLst>
          </p:cNvPr>
          <p:cNvSpPr txBox="1"/>
          <p:nvPr/>
        </p:nvSpPr>
        <p:spPr>
          <a:xfrm>
            <a:off x="7481420" y="4670979"/>
            <a:ext cx="23557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Unappreciated staff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44726DA-D754-443B-9331-FDCBF458736C}"/>
              </a:ext>
            </a:extLst>
          </p:cNvPr>
          <p:cNvSpPr txBox="1"/>
          <p:nvPr/>
        </p:nvSpPr>
        <p:spPr>
          <a:xfrm>
            <a:off x="5995349" y="312036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B4C5595-9601-41E7-B2A5-7A2AD50D3177}"/>
              </a:ext>
            </a:extLst>
          </p:cNvPr>
          <p:cNvSpPr txBox="1"/>
          <p:nvPr/>
        </p:nvSpPr>
        <p:spPr>
          <a:xfrm>
            <a:off x="5794208" y="4304190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789691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>
            <a:cxnSpLocks/>
          </p:cNvCxnSpPr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966639" y="3559745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Poor Customer Satisfaction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610344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68532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63568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610344" y="5294580"/>
            <a:ext cx="1772110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685320" y="5294580"/>
            <a:ext cx="1953136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635680" y="5294580"/>
            <a:ext cx="1943934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582E5-E832-45B6-895D-56364EC91A62}"/>
              </a:ext>
            </a:extLst>
          </p:cNvPr>
          <p:cNvSpPr txBox="1"/>
          <p:nvPr/>
        </p:nvSpPr>
        <p:spPr>
          <a:xfrm>
            <a:off x="200797" y="1520610"/>
            <a:ext cx="21249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under paid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untrained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standard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measurement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Low staff morale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support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Delivery times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Reliability issues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enough phones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turnover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Unappreciated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Demo numbers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27303B-D5EC-4F89-BC39-26E02B363C45}"/>
              </a:ext>
            </a:extLst>
          </p:cNvPr>
          <p:cNvCxnSpPr/>
          <p:nvPr/>
        </p:nvCxnSpPr>
        <p:spPr>
          <a:xfrm>
            <a:off x="3295859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CDC641-DD84-4C96-A3EB-F8BA818C163B}"/>
              </a:ext>
            </a:extLst>
          </p:cNvPr>
          <p:cNvCxnSpPr/>
          <p:nvPr/>
        </p:nvCxnSpPr>
        <p:spPr>
          <a:xfrm>
            <a:off x="3544558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1921A65-888F-4642-80A9-3D8C23584022}"/>
              </a:ext>
            </a:extLst>
          </p:cNvPr>
          <p:cNvCxnSpPr/>
          <p:nvPr/>
        </p:nvCxnSpPr>
        <p:spPr>
          <a:xfrm>
            <a:off x="3799950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116F5A-61C6-460E-AC3E-6C375AA62E92}"/>
              </a:ext>
            </a:extLst>
          </p:cNvPr>
          <p:cNvCxnSpPr/>
          <p:nvPr/>
        </p:nvCxnSpPr>
        <p:spPr>
          <a:xfrm>
            <a:off x="5357866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E8967A2-5980-4DD4-876C-9C51E1F46584}"/>
              </a:ext>
            </a:extLst>
          </p:cNvPr>
          <p:cNvCxnSpPr/>
          <p:nvPr/>
        </p:nvCxnSpPr>
        <p:spPr>
          <a:xfrm>
            <a:off x="5606565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9714FE9-C7F8-4141-9273-DCA8B9A31761}"/>
              </a:ext>
            </a:extLst>
          </p:cNvPr>
          <p:cNvCxnSpPr/>
          <p:nvPr/>
        </p:nvCxnSpPr>
        <p:spPr>
          <a:xfrm>
            <a:off x="5861957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172C9E-BC91-45D2-AF85-9A3EAE82546A}"/>
              </a:ext>
            </a:extLst>
          </p:cNvPr>
          <p:cNvCxnSpPr/>
          <p:nvPr/>
        </p:nvCxnSpPr>
        <p:spPr>
          <a:xfrm>
            <a:off x="7326924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95ECFD6-83A9-4287-BA3C-673FAF2394EE}"/>
              </a:ext>
            </a:extLst>
          </p:cNvPr>
          <p:cNvCxnSpPr/>
          <p:nvPr/>
        </p:nvCxnSpPr>
        <p:spPr>
          <a:xfrm>
            <a:off x="7575623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2F9FBC8-DBC4-48FB-9FF3-375D45C43C8C}"/>
              </a:ext>
            </a:extLst>
          </p:cNvPr>
          <p:cNvCxnSpPr/>
          <p:nvPr/>
        </p:nvCxnSpPr>
        <p:spPr>
          <a:xfrm>
            <a:off x="7831015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3A54019-8015-45D3-B0DC-77DE913851B0}"/>
              </a:ext>
            </a:extLst>
          </p:cNvPr>
          <p:cNvCxnSpPr/>
          <p:nvPr/>
        </p:nvCxnSpPr>
        <p:spPr>
          <a:xfrm>
            <a:off x="3799950" y="4296509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8454F05-C7F0-4387-A5D6-377955CD7845}"/>
              </a:ext>
            </a:extLst>
          </p:cNvPr>
          <p:cNvCxnSpPr/>
          <p:nvPr/>
        </p:nvCxnSpPr>
        <p:spPr>
          <a:xfrm>
            <a:off x="3514414" y="465992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6B058E2-FF7F-4208-BCDC-FDEF99D4324E}"/>
              </a:ext>
            </a:extLst>
          </p:cNvPr>
          <p:cNvCxnSpPr/>
          <p:nvPr/>
        </p:nvCxnSpPr>
        <p:spPr>
          <a:xfrm>
            <a:off x="3295859" y="502166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857403-E8BC-4101-85E9-DEF8004D0CC3}"/>
              </a:ext>
            </a:extLst>
          </p:cNvPr>
          <p:cNvCxnSpPr/>
          <p:nvPr/>
        </p:nvCxnSpPr>
        <p:spPr>
          <a:xfrm>
            <a:off x="5861957" y="429399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6AE30F7-FED6-4D3F-936E-5964A877352A}"/>
              </a:ext>
            </a:extLst>
          </p:cNvPr>
          <p:cNvCxnSpPr/>
          <p:nvPr/>
        </p:nvCxnSpPr>
        <p:spPr>
          <a:xfrm>
            <a:off x="5576421" y="465741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FFD826-82B5-42C0-BA5E-5A51E0A086CC}"/>
              </a:ext>
            </a:extLst>
          </p:cNvPr>
          <p:cNvCxnSpPr/>
          <p:nvPr/>
        </p:nvCxnSpPr>
        <p:spPr>
          <a:xfrm>
            <a:off x="5357866" y="501915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F0EC92C-89A5-449B-8890-E1264958BEC8}"/>
              </a:ext>
            </a:extLst>
          </p:cNvPr>
          <p:cNvCxnSpPr/>
          <p:nvPr/>
        </p:nvCxnSpPr>
        <p:spPr>
          <a:xfrm>
            <a:off x="7831015" y="4291487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BC8672A-73B2-4A52-B3BD-0CF4D51B14B9}"/>
              </a:ext>
            </a:extLst>
          </p:cNvPr>
          <p:cNvCxnSpPr/>
          <p:nvPr/>
        </p:nvCxnSpPr>
        <p:spPr>
          <a:xfrm>
            <a:off x="7545479" y="465490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0B61F6F-9B4E-4000-B118-48AFB2429754}"/>
              </a:ext>
            </a:extLst>
          </p:cNvPr>
          <p:cNvCxnSpPr/>
          <p:nvPr/>
        </p:nvCxnSpPr>
        <p:spPr>
          <a:xfrm>
            <a:off x="7326924" y="501664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78C4CB-FA06-4B68-B45C-2DE909491CAF}"/>
              </a:ext>
            </a:extLst>
          </p:cNvPr>
          <p:cNvSpPr txBox="1"/>
          <p:nvPr/>
        </p:nvSpPr>
        <p:spPr>
          <a:xfrm>
            <a:off x="5314321" y="23727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Staff under paid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60700-E19E-42C9-AEC4-F540576272EE}"/>
              </a:ext>
            </a:extLst>
          </p:cNvPr>
          <p:cNvSpPr txBox="1"/>
          <p:nvPr/>
        </p:nvSpPr>
        <p:spPr>
          <a:xfrm>
            <a:off x="5576421" y="27401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Staff untrained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5CB8F7-F750-457E-A816-B7A06B89A580}"/>
              </a:ext>
            </a:extLst>
          </p:cNvPr>
          <p:cNvSpPr txBox="1"/>
          <p:nvPr/>
        </p:nvSpPr>
        <p:spPr>
          <a:xfrm>
            <a:off x="7270820" y="2353327"/>
            <a:ext cx="2566394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standard system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2A71BC-F322-4CCD-AE54-A68CC8B83198}"/>
              </a:ext>
            </a:extLst>
          </p:cNvPr>
          <p:cNvSpPr txBox="1"/>
          <p:nvPr/>
        </p:nvSpPr>
        <p:spPr>
          <a:xfrm>
            <a:off x="7516138" y="273379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measurement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5DCBD8-6A60-4A81-9EEF-E1A1D61B8E0E}"/>
              </a:ext>
            </a:extLst>
          </p:cNvPr>
          <p:cNvSpPr txBox="1"/>
          <p:nvPr/>
        </p:nvSpPr>
        <p:spPr>
          <a:xfrm>
            <a:off x="7994904" y="3913207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F2BA10-F961-4F0F-9BD0-8BE4C7AD705A}"/>
              </a:ext>
            </a:extLst>
          </p:cNvPr>
          <p:cNvSpPr txBox="1"/>
          <p:nvPr/>
        </p:nvSpPr>
        <p:spPr>
          <a:xfrm>
            <a:off x="7712298" y="4295628"/>
            <a:ext cx="2570698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879A0A-40E6-4C83-9E60-BF128D2CAB51}"/>
              </a:ext>
            </a:extLst>
          </p:cNvPr>
          <p:cNvSpPr txBox="1"/>
          <p:nvPr/>
        </p:nvSpPr>
        <p:spPr>
          <a:xfrm>
            <a:off x="3257121" y="23673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773375-2217-477A-9678-9EBE49FB0B33}"/>
              </a:ext>
            </a:extLst>
          </p:cNvPr>
          <p:cNvSpPr txBox="1"/>
          <p:nvPr/>
        </p:nvSpPr>
        <p:spPr>
          <a:xfrm>
            <a:off x="7771530" y="3111795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6335EF-ECDF-4B79-9F18-8161941E4609}"/>
              </a:ext>
            </a:extLst>
          </p:cNvPr>
          <p:cNvSpPr txBox="1"/>
          <p:nvPr/>
        </p:nvSpPr>
        <p:spPr>
          <a:xfrm>
            <a:off x="5959998" y="3926683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46719A1-42D4-486B-A125-DE867E2D61A1}"/>
              </a:ext>
            </a:extLst>
          </p:cNvPr>
          <p:cNvSpPr txBox="1"/>
          <p:nvPr/>
        </p:nvSpPr>
        <p:spPr>
          <a:xfrm>
            <a:off x="3477881" y="2761566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Reliability issues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BB64D83-4541-4ECE-A56A-D7EA4F6E550B}"/>
              </a:ext>
            </a:extLst>
          </p:cNvPr>
          <p:cNvSpPr txBox="1"/>
          <p:nvPr/>
        </p:nvSpPr>
        <p:spPr>
          <a:xfrm>
            <a:off x="3901008" y="3936900"/>
            <a:ext cx="2381419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of phones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AFC1531-3B48-4E1D-84DF-5C4658BA8FF2}"/>
              </a:ext>
            </a:extLst>
          </p:cNvPr>
          <p:cNvSpPr txBox="1"/>
          <p:nvPr/>
        </p:nvSpPr>
        <p:spPr>
          <a:xfrm>
            <a:off x="3640404" y="4304190"/>
            <a:ext cx="19623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Demo numbers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56AE0E3-E535-4C97-BA5F-D47623A25253}"/>
              </a:ext>
            </a:extLst>
          </p:cNvPr>
          <p:cNvSpPr txBox="1"/>
          <p:nvPr/>
        </p:nvSpPr>
        <p:spPr>
          <a:xfrm>
            <a:off x="7481420" y="4670979"/>
            <a:ext cx="23557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Unappreciated staff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44726DA-D754-443B-9331-FDCBF458736C}"/>
              </a:ext>
            </a:extLst>
          </p:cNvPr>
          <p:cNvSpPr txBox="1"/>
          <p:nvPr/>
        </p:nvSpPr>
        <p:spPr>
          <a:xfrm>
            <a:off x="5995349" y="312036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3366FF"/>
                </a:solidFill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B4C5595-9601-41E7-B2A5-7A2AD50D3177}"/>
              </a:ext>
            </a:extLst>
          </p:cNvPr>
          <p:cNvSpPr txBox="1"/>
          <p:nvPr/>
        </p:nvSpPr>
        <p:spPr>
          <a:xfrm>
            <a:off x="5794208" y="4304190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299E28-C7D3-6364-AD46-F2EF4F968300}"/>
              </a:ext>
            </a:extLst>
          </p:cNvPr>
          <p:cNvSpPr txBox="1"/>
          <p:nvPr/>
        </p:nvSpPr>
        <p:spPr>
          <a:xfrm>
            <a:off x="9758769" y="1537485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  <a:latin typeface="Gotham Condensed Book" panose="02000606030000020004" pitchFamily="50" charset="0"/>
              </a:rPr>
              <a:t>Multiple Locations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4755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Laissez Faire   ( Free Reign)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dirty="0">
                <a:latin typeface="Gotham Condensed Book" panose="02000606030000020004" pitchFamily="50" charset="0"/>
              </a:rPr>
              <a:t>‘</a:t>
            </a:r>
            <a:r>
              <a:rPr lang="en-GB" sz="1800" dirty="0">
                <a:latin typeface="Gotham Condensed Book" panose="02000606030000020004" pitchFamily="50" charset="0"/>
              </a:rPr>
              <a:t>Let it be” – Leadership responsibility is shared by all.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be useful in businesses where creative ideas are important.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Motivation is high because people have control over their working lives.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Can be time consuming and can result in a lack of overall direction.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Relies on good team work and good team skills.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Needs to have good interpersonal relations between all team members.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9AB0B2-0425-42C9-9FE4-D6F608FA6F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387" y="1530624"/>
            <a:ext cx="177450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810912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The 4 Questions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60036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What is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What is the cause of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Gotham Condensed Book" panose="02000606030000020004" pitchFamily="50" charset="0"/>
              </a:rPr>
              <a:t>What are the possible solutions to the problem?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>
                  <a:lumMod val="75000"/>
                </a:schemeClr>
              </a:solidFill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Gotham Condensed Book" panose="02000606030000020004" pitchFamily="50" charset="0"/>
              </a:rPr>
              <a:t>What is the best solution to the problem?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558D67-47E1-4C59-A629-888C6A159D5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81580277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How can we resolve the zero / low cost issues.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12:  PART 3</a:t>
            </a:r>
            <a:br>
              <a:rPr lang="en-US" sz="2400" dirty="0"/>
            </a:br>
            <a:r>
              <a:rPr lang="en-US" sz="2400" dirty="0"/>
              <a:t>FISH BONE METHOD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620807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SOLVING:  FISH BONE METHOD</a:t>
            </a:r>
            <a:endParaRPr lang="en-US" spc="-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A35024-87E4-48D0-AC09-BB48BF59EA77}"/>
              </a:ext>
            </a:extLst>
          </p:cNvPr>
          <p:cNvCxnSpPr>
            <a:cxnSpLocks/>
          </p:cNvCxnSpPr>
          <p:nvPr/>
        </p:nvCxnSpPr>
        <p:spPr>
          <a:xfrm>
            <a:off x="2341266" y="3868615"/>
            <a:ext cx="663191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F67428A-0F06-438A-99AD-2C16DE13C8E8}"/>
              </a:ext>
            </a:extLst>
          </p:cNvPr>
          <p:cNvSpPr txBox="1"/>
          <p:nvPr/>
        </p:nvSpPr>
        <p:spPr>
          <a:xfrm>
            <a:off x="9966639" y="3559745"/>
            <a:ext cx="26750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Poor Customer Satisfaction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FEBC08-C7DC-46FD-AD1E-84E57AC78F3E}"/>
              </a:ext>
            </a:extLst>
          </p:cNvPr>
          <p:cNvCxnSpPr/>
          <p:nvPr/>
        </p:nvCxnSpPr>
        <p:spPr>
          <a:xfrm>
            <a:off x="3074804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33BB43-CE26-449E-9682-B1289E6FD524}"/>
              </a:ext>
            </a:extLst>
          </p:cNvPr>
          <p:cNvCxnSpPr/>
          <p:nvPr/>
        </p:nvCxnSpPr>
        <p:spPr>
          <a:xfrm>
            <a:off x="5149780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DD890E-6B69-4BA4-A1A5-557FE77FF995}"/>
              </a:ext>
            </a:extLst>
          </p:cNvPr>
          <p:cNvCxnSpPr/>
          <p:nvPr/>
        </p:nvCxnSpPr>
        <p:spPr>
          <a:xfrm>
            <a:off x="7099696" y="2431701"/>
            <a:ext cx="1014884" cy="1436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935259-6AA0-4553-9B17-F98E85EE92DC}"/>
              </a:ext>
            </a:extLst>
          </p:cNvPr>
          <p:cNvCxnSpPr>
            <a:cxnSpLocks/>
          </p:cNvCxnSpPr>
          <p:nvPr/>
        </p:nvCxnSpPr>
        <p:spPr>
          <a:xfrm flipV="1">
            <a:off x="3074804" y="3868614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90BF5E-6CF2-4808-A92D-86C25DD85242}"/>
              </a:ext>
            </a:extLst>
          </p:cNvPr>
          <p:cNvCxnSpPr>
            <a:cxnSpLocks/>
          </p:cNvCxnSpPr>
          <p:nvPr/>
        </p:nvCxnSpPr>
        <p:spPr>
          <a:xfrm flipV="1">
            <a:off x="5142244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FDF534-BCCD-4DF7-9D99-15523BB59917}"/>
              </a:ext>
            </a:extLst>
          </p:cNvPr>
          <p:cNvCxnSpPr>
            <a:cxnSpLocks/>
          </p:cNvCxnSpPr>
          <p:nvPr/>
        </p:nvCxnSpPr>
        <p:spPr>
          <a:xfrm flipV="1">
            <a:off x="7099696" y="3862286"/>
            <a:ext cx="1014884" cy="14259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78A66E-2A0D-443B-AF16-6ABDF2ED9C6E}"/>
              </a:ext>
            </a:extLst>
          </p:cNvPr>
          <p:cNvSpPr txBox="1"/>
          <p:nvPr/>
        </p:nvSpPr>
        <p:spPr>
          <a:xfrm>
            <a:off x="2610344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1AF20-BB76-4442-83BA-21B8116F67D0}"/>
              </a:ext>
            </a:extLst>
          </p:cNvPr>
          <p:cNvSpPr txBox="1"/>
          <p:nvPr/>
        </p:nvSpPr>
        <p:spPr>
          <a:xfrm>
            <a:off x="468532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People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56FC46-3B0C-47FF-8ECA-E2320F2D3089}"/>
              </a:ext>
            </a:extLst>
          </p:cNvPr>
          <p:cNvSpPr txBox="1"/>
          <p:nvPr/>
        </p:nvSpPr>
        <p:spPr>
          <a:xfrm>
            <a:off x="6635680" y="2035716"/>
            <a:ext cx="1334982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Process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A52076-E7CD-40B2-AA6D-991037FC627F}"/>
              </a:ext>
            </a:extLst>
          </p:cNvPr>
          <p:cNvSpPr txBox="1"/>
          <p:nvPr/>
        </p:nvSpPr>
        <p:spPr>
          <a:xfrm>
            <a:off x="2610344" y="5294580"/>
            <a:ext cx="1772110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Equipment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B3ABF7-C8B4-4187-B525-64D28632C613}"/>
              </a:ext>
            </a:extLst>
          </p:cNvPr>
          <p:cNvSpPr txBox="1"/>
          <p:nvPr/>
        </p:nvSpPr>
        <p:spPr>
          <a:xfrm>
            <a:off x="4685320" y="5294580"/>
            <a:ext cx="1953136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Environment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1EDDA3-351D-47F2-B104-0BD25B7B774E}"/>
              </a:ext>
            </a:extLst>
          </p:cNvPr>
          <p:cNvSpPr txBox="1"/>
          <p:nvPr/>
        </p:nvSpPr>
        <p:spPr>
          <a:xfrm>
            <a:off x="6635680" y="5294580"/>
            <a:ext cx="1943934" cy="409451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582E5-E832-45B6-895D-56364EC91A62}"/>
              </a:ext>
            </a:extLst>
          </p:cNvPr>
          <p:cNvSpPr txBox="1"/>
          <p:nvPr/>
        </p:nvSpPr>
        <p:spPr>
          <a:xfrm>
            <a:off x="200797" y="1520610"/>
            <a:ext cx="21249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under paid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untrained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standard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measurement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Low staff morale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support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Delivery times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Reliability issues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Not enough phones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Staff turnover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Unappreciated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Demo numbers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27303B-D5EC-4F89-BC39-26E02B363C45}"/>
              </a:ext>
            </a:extLst>
          </p:cNvPr>
          <p:cNvCxnSpPr/>
          <p:nvPr/>
        </p:nvCxnSpPr>
        <p:spPr>
          <a:xfrm>
            <a:off x="3295859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CDC641-DD84-4C96-A3EB-F8BA818C163B}"/>
              </a:ext>
            </a:extLst>
          </p:cNvPr>
          <p:cNvCxnSpPr/>
          <p:nvPr/>
        </p:nvCxnSpPr>
        <p:spPr>
          <a:xfrm>
            <a:off x="3544558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1921A65-888F-4642-80A9-3D8C23584022}"/>
              </a:ext>
            </a:extLst>
          </p:cNvPr>
          <p:cNvCxnSpPr/>
          <p:nvPr/>
        </p:nvCxnSpPr>
        <p:spPr>
          <a:xfrm>
            <a:off x="3799950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116F5A-61C6-460E-AC3E-6C375AA62E92}"/>
              </a:ext>
            </a:extLst>
          </p:cNvPr>
          <p:cNvCxnSpPr/>
          <p:nvPr/>
        </p:nvCxnSpPr>
        <p:spPr>
          <a:xfrm>
            <a:off x="5357866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E8967A2-5980-4DD4-876C-9C51E1F46584}"/>
              </a:ext>
            </a:extLst>
          </p:cNvPr>
          <p:cNvCxnSpPr/>
          <p:nvPr/>
        </p:nvCxnSpPr>
        <p:spPr>
          <a:xfrm>
            <a:off x="5606565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9714FE9-C7F8-4141-9273-DCA8B9A31761}"/>
              </a:ext>
            </a:extLst>
          </p:cNvPr>
          <p:cNvCxnSpPr/>
          <p:nvPr/>
        </p:nvCxnSpPr>
        <p:spPr>
          <a:xfrm>
            <a:off x="5861957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172C9E-BC91-45D2-AF85-9A3EAE82546A}"/>
              </a:ext>
            </a:extLst>
          </p:cNvPr>
          <p:cNvCxnSpPr/>
          <p:nvPr/>
        </p:nvCxnSpPr>
        <p:spPr>
          <a:xfrm>
            <a:off x="7326924" y="273315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95ECFD6-83A9-4287-BA3C-673FAF2394EE}"/>
              </a:ext>
            </a:extLst>
          </p:cNvPr>
          <p:cNvCxnSpPr/>
          <p:nvPr/>
        </p:nvCxnSpPr>
        <p:spPr>
          <a:xfrm>
            <a:off x="7575623" y="309656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2F9FBC8-DBC4-48FB-9FF3-375D45C43C8C}"/>
              </a:ext>
            </a:extLst>
          </p:cNvPr>
          <p:cNvCxnSpPr/>
          <p:nvPr/>
        </p:nvCxnSpPr>
        <p:spPr>
          <a:xfrm>
            <a:off x="7831015" y="3460820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3A54019-8015-45D3-B0DC-77DE913851B0}"/>
              </a:ext>
            </a:extLst>
          </p:cNvPr>
          <p:cNvCxnSpPr/>
          <p:nvPr/>
        </p:nvCxnSpPr>
        <p:spPr>
          <a:xfrm>
            <a:off x="3799950" y="4296509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8454F05-C7F0-4387-A5D6-377955CD7845}"/>
              </a:ext>
            </a:extLst>
          </p:cNvPr>
          <p:cNvCxnSpPr/>
          <p:nvPr/>
        </p:nvCxnSpPr>
        <p:spPr>
          <a:xfrm>
            <a:off x="3514414" y="465992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6B058E2-FF7F-4208-BCDC-FDEF99D4324E}"/>
              </a:ext>
            </a:extLst>
          </p:cNvPr>
          <p:cNvCxnSpPr/>
          <p:nvPr/>
        </p:nvCxnSpPr>
        <p:spPr>
          <a:xfrm>
            <a:off x="3295859" y="5021664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857403-E8BC-4101-85E9-DEF8004D0CC3}"/>
              </a:ext>
            </a:extLst>
          </p:cNvPr>
          <p:cNvCxnSpPr/>
          <p:nvPr/>
        </p:nvCxnSpPr>
        <p:spPr>
          <a:xfrm>
            <a:off x="5861957" y="4293998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6AE30F7-FED6-4D3F-936E-5964A877352A}"/>
              </a:ext>
            </a:extLst>
          </p:cNvPr>
          <p:cNvCxnSpPr/>
          <p:nvPr/>
        </p:nvCxnSpPr>
        <p:spPr>
          <a:xfrm>
            <a:off x="5576421" y="465741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FFD826-82B5-42C0-BA5E-5A51E0A086CC}"/>
              </a:ext>
            </a:extLst>
          </p:cNvPr>
          <p:cNvCxnSpPr/>
          <p:nvPr/>
        </p:nvCxnSpPr>
        <p:spPr>
          <a:xfrm>
            <a:off x="5357866" y="5019153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F0EC92C-89A5-449B-8890-E1264958BEC8}"/>
              </a:ext>
            </a:extLst>
          </p:cNvPr>
          <p:cNvCxnSpPr/>
          <p:nvPr/>
        </p:nvCxnSpPr>
        <p:spPr>
          <a:xfrm>
            <a:off x="7831015" y="4291487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BC8672A-73B2-4A52-B3BD-0CF4D51B14B9}"/>
              </a:ext>
            </a:extLst>
          </p:cNvPr>
          <p:cNvCxnSpPr/>
          <p:nvPr/>
        </p:nvCxnSpPr>
        <p:spPr>
          <a:xfrm>
            <a:off x="7545479" y="465490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0B61F6F-9B4E-4000-B118-48AFB2429754}"/>
              </a:ext>
            </a:extLst>
          </p:cNvPr>
          <p:cNvCxnSpPr/>
          <p:nvPr/>
        </p:nvCxnSpPr>
        <p:spPr>
          <a:xfrm>
            <a:off x="7326924" y="5016642"/>
            <a:ext cx="154744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78C4CB-FA06-4B68-B45C-2DE909491CAF}"/>
              </a:ext>
            </a:extLst>
          </p:cNvPr>
          <p:cNvSpPr txBox="1"/>
          <p:nvPr/>
        </p:nvSpPr>
        <p:spPr>
          <a:xfrm>
            <a:off x="5314321" y="23727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Staff under paid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60700-E19E-42C9-AEC4-F540576272EE}"/>
              </a:ext>
            </a:extLst>
          </p:cNvPr>
          <p:cNvSpPr txBox="1"/>
          <p:nvPr/>
        </p:nvSpPr>
        <p:spPr>
          <a:xfrm>
            <a:off x="5576421" y="27401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Staff untrained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5CB8F7-F750-457E-A816-B7A06B89A580}"/>
              </a:ext>
            </a:extLst>
          </p:cNvPr>
          <p:cNvSpPr txBox="1"/>
          <p:nvPr/>
        </p:nvSpPr>
        <p:spPr>
          <a:xfrm>
            <a:off x="7270820" y="2353327"/>
            <a:ext cx="2566394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No standard system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2A71BC-F322-4CCD-AE54-A68CC8B83198}"/>
              </a:ext>
            </a:extLst>
          </p:cNvPr>
          <p:cNvSpPr txBox="1"/>
          <p:nvPr/>
        </p:nvSpPr>
        <p:spPr>
          <a:xfrm>
            <a:off x="7516138" y="273379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No measurement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5DCBD8-6A60-4A81-9EEF-E1A1D61B8E0E}"/>
              </a:ext>
            </a:extLst>
          </p:cNvPr>
          <p:cNvSpPr txBox="1"/>
          <p:nvPr/>
        </p:nvSpPr>
        <p:spPr>
          <a:xfrm>
            <a:off x="7994904" y="3913207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F2BA10-F961-4F0F-9BD0-8BE4C7AD705A}"/>
              </a:ext>
            </a:extLst>
          </p:cNvPr>
          <p:cNvSpPr txBox="1"/>
          <p:nvPr/>
        </p:nvSpPr>
        <p:spPr>
          <a:xfrm>
            <a:off x="7712298" y="4295628"/>
            <a:ext cx="2570698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879A0A-40E6-4C83-9E60-BF128D2CAB51}"/>
              </a:ext>
            </a:extLst>
          </p:cNvPr>
          <p:cNvSpPr txBox="1"/>
          <p:nvPr/>
        </p:nvSpPr>
        <p:spPr>
          <a:xfrm>
            <a:off x="3257121" y="2367322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773375-2217-477A-9678-9EBE49FB0B33}"/>
              </a:ext>
            </a:extLst>
          </p:cNvPr>
          <p:cNvSpPr txBox="1"/>
          <p:nvPr/>
        </p:nvSpPr>
        <p:spPr>
          <a:xfrm>
            <a:off x="7771530" y="3111795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Delivery times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6335EF-ECDF-4B79-9F18-8161941E4609}"/>
              </a:ext>
            </a:extLst>
          </p:cNvPr>
          <p:cNvSpPr txBox="1"/>
          <p:nvPr/>
        </p:nvSpPr>
        <p:spPr>
          <a:xfrm>
            <a:off x="5959998" y="3926683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Low staff morale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46719A1-42D4-486B-A125-DE867E2D61A1}"/>
              </a:ext>
            </a:extLst>
          </p:cNvPr>
          <p:cNvSpPr txBox="1"/>
          <p:nvPr/>
        </p:nvSpPr>
        <p:spPr>
          <a:xfrm>
            <a:off x="3477881" y="2761566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Reliability issues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BB64D83-4541-4ECE-A56A-D7EA4F6E550B}"/>
              </a:ext>
            </a:extLst>
          </p:cNvPr>
          <p:cNvSpPr txBox="1"/>
          <p:nvPr/>
        </p:nvSpPr>
        <p:spPr>
          <a:xfrm>
            <a:off x="3901008" y="3936900"/>
            <a:ext cx="2381419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No of phones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AFC1531-3B48-4E1D-84DF-5C4658BA8FF2}"/>
              </a:ext>
            </a:extLst>
          </p:cNvPr>
          <p:cNvSpPr txBox="1"/>
          <p:nvPr/>
        </p:nvSpPr>
        <p:spPr>
          <a:xfrm>
            <a:off x="3640404" y="4304190"/>
            <a:ext cx="19623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Demo numbers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56AE0E3-E535-4C97-BA5F-D47623A25253}"/>
              </a:ext>
            </a:extLst>
          </p:cNvPr>
          <p:cNvSpPr txBox="1"/>
          <p:nvPr/>
        </p:nvSpPr>
        <p:spPr>
          <a:xfrm>
            <a:off x="7481420" y="4670979"/>
            <a:ext cx="2355793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Unappreciated staff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44726DA-D754-443B-9331-FDCBF458736C}"/>
              </a:ext>
            </a:extLst>
          </p:cNvPr>
          <p:cNvSpPr txBox="1"/>
          <p:nvPr/>
        </p:nvSpPr>
        <p:spPr>
          <a:xfrm>
            <a:off x="5995349" y="3120364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Management support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B4C5595-9601-41E7-B2A5-7A2AD50D3177}"/>
              </a:ext>
            </a:extLst>
          </p:cNvPr>
          <p:cNvSpPr txBox="1"/>
          <p:nvPr/>
        </p:nvSpPr>
        <p:spPr>
          <a:xfrm>
            <a:off x="5794208" y="4304190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Parking</a:t>
            </a:r>
          </a:p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15F3FB-0872-27E9-2F74-A8534E34635B}"/>
              </a:ext>
            </a:extLst>
          </p:cNvPr>
          <p:cNvSpPr txBox="1"/>
          <p:nvPr/>
        </p:nvSpPr>
        <p:spPr>
          <a:xfrm>
            <a:off x="9758769" y="1537485"/>
            <a:ext cx="2124916" cy="461665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B050"/>
                </a:solidFill>
                <a:latin typeface="Gotham Condensed Book" panose="02000606030000020004" pitchFamily="50" charset="0"/>
              </a:rPr>
              <a:t>Zero / Low Cost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105331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DECISION MAKING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8113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One of the greatest issues regarding decision making is…  TIME.</a:t>
            </a:r>
          </a:p>
          <a:p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 It is one of our most valuable commodities.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We never have enough of it.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We have to prioritize in order to use our time as efficiently as possible.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4165147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Create a list of your daily tasks 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13  PART 1</a:t>
            </a:r>
            <a:br>
              <a:rPr lang="en-US" sz="2400" dirty="0"/>
            </a:br>
            <a:r>
              <a:rPr lang="en-US" sz="2400" dirty="0"/>
              <a:t>EISENHOWER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147403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DECISION MAKING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3404987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Team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Second Facing / Customer interaction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Stock consolidation.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Forecast reports.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Financials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Daily Tasks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622518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Now let’s use the Eisenhower method of prioritization</a:t>
            </a:r>
            <a:r>
              <a:rPr lang="en-US" sz="21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13  PART 2</a:t>
            </a:r>
            <a:br>
              <a:rPr lang="en-US" sz="2400" dirty="0"/>
            </a:br>
            <a:r>
              <a:rPr lang="en-US" sz="2400" dirty="0"/>
              <a:t>EISENHOWER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155495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DECISION MAKING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586117" y="1414529"/>
            <a:ext cx="357867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Eisenhower's method of prioritization</a:t>
            </a:r>
            <a:endParaRPr lang="en-US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A14269-D930-4F28-8635-748C4AB7B649}"/>
              </a:ext>
            </a:extLst>
          </p:cNvPr>
          <p:cNvSpPr/>
          <p:nvPr/>
        </p:nvSpPr>
        <p:spPr>
          <a:xfrm>
            <a:off x="6096000" y="2187432"/>
            <a:ext cx="4800600" cy="34049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363B41-040A-4B98-9ACC-70DCD44CEA47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8496300" y="2187432"/>
            <a:ext cx="0" cy="3404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9D309E-F04D-4DE4-BBA2-A71D1FF1A812}"/>
              </a:ext>
            </a:extLst>
          </p:cNvPr>
          <p:cNvCxnSpPr>
            <a:cxnSpLocks/>
            <a:stCxn id="2" idx="1"/>
            <a:endCxn id="2" idx="3"/>
          </p:cNvCxnSpPr>
          <p:nvPr/>
        </p:nvCxnSpPr>
        <p:spPr>
          <a:xfrm>
            <a:off x="6096000" y="3889901"/>
            <a:ext cx="480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271DD7-B9AB-402E-928A-EB5BF20EF59E}"/>
              </a:ext>
            </a:extLst>
          </p:cNvPr>
          <p:cNvSpPr txBox="1"/>
          <p:nvPr/>
        </p:nvSpPr>
        <p:spPr>
          <a:xfrm>
            <a:off x="6860009" y="1813614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URGENT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FD905-C517-4055-93D5-3E67B57AF990}"/>
              </a:ext>
            </a:extLst>
          </p:cNvPr>
          <p:cNvSpPr txBox="1"/>
          <p:nvPr/>
        </p:nvSpPr>
        <p:spPr>
          <a:xfrm>
            <a:off x="9004638" y="1813613"/>
            <a:ext cx="1934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URGENT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76F36-A457-4C80-A137-062102A0FB2A}"/>
              </a:ext>
            </a:extLst>
          </p:cNvPr>
          <p:cNvSpPr txBox="1"/>
          <p:nvPr/>
        </p:nvSpPr>
        <p:spPr>
          <a:xfrm>
            <a:off x="4276737" y="2876340"/>
            <a:ext cx="1777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IMPORTANT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C370F0-CF82-44B9-8022-B7220BBDE9D8}"/>
              </a:ext>
            </a:extLst>
          </p:cNvPr>
          <p:cNvSpPr txBox="1"/>
          <p:nvPr/>
        </p:nvSpPr>
        <p:spPr>
          <a:xfrm>
            <a:off x="4182980" y="4552950"/>
            <a:ext cx="1913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54B14-4085-4EE4-9568-1613A25E8AB9}"/>
              </a:ext>
            </a:extLst>
          </p:cNvPr>
          <p:cNvSpPr txBox="1"/>
          <p:nvPr/>
        </p:nvSpPr>
        <p:spPr>
          <a:xfrm>
            <a:off x="503030" y="2829058"/>
            <a:ext cx="3404987" cy="2446327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Team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Second Facing / Customer interaction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Stock consolidation.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Forecast reports.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Financials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399527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DECISION MAKING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586117" y="1414529"/>
            <a:ext cx="357867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Gotham Condensed Book" panose="02000606030000020004" pitchFamily="50" charset="0"/>
              </a:rPr>
              <a:t>Eisenhower's method of prioritization</a:t>
            </a:r>
            <a:endParaRPr lang="en-US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A14269-D930-4F28-8635-748C4AB7B649}"/>
              </a:ext>
            </a:extLst>
          </p:cNvPr>
          <p:cNvSpPr/>
          <p:nvPr/>
        </p:nvSpPr>
        <p:spPr>
          <a:xfrm>
            <a:off x="6096000" y="2187432"/>
            <a:ext cx="4800600" cy="34049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363B41-040A-4B98-9ACC-70DCD44CEA47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8496300" y="2187432"/>
            <a:ext cx="0" cy="3404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9D309E-F04D-4DE4-BBA2-A71D1FF1A812}"/>
              </a:ext>
            </a:extLst>
          </p:cNvPr>
          <p:cNvCxnSpPr>
            <a:cxnSpLocks/>
            <a:stCxn id="2" idx="1"/>
            <a:endCxn id="2" idx="3"/>
          </p:cNvCxnSpPr>
          <p:nvPr/>
        </p:nvCxnSpPr>
        <p:spPr>
          <a:xfrm>
            <a:off x="6096000" y="3889901"/>
            <a:ext cx="480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271DD7-B9AB-402E-928A-EB5BF20EF59E}"/>
              </a:ext>
            </a:extLst>
          </p:cNvPr>
          <p:cNvSpPr txBox="1"/>
          <p:nvPr/>
        </p:nvSpPr>
        <p:spPr>
          <a:xfrm>
            <a:off x="6860009" y="1813614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URGENT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FD905-C517-4055-93D5-3E67B57AF990}"/>
              </a:ext>
            </a:extLst>
          </p:cNvPr>
          <p:cNvSpPr txBox="1"/>
          <p:nvPr/>
        </p:nvSpPr>
        <p:spPr>
          <a:xfrm>
            <a:off x="9004638" y="1813613"/>
            <a:ext cx="1934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URGENT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76F36-A457-4C80-A137-062102A0FB2A}"/>
              </a:ext>
            </a:extLst>
          </p:cNvPr>
          <p:cNvSpPr txBox="1"/>
          <p:nvPr/>
        </p:nvSpPr>
        <p:spPr>
          <a:xfrm>
            <a:off x="4276737" y="2876340"/>
            <a:ext cx="1777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IMPORTANT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C370F0-CF82-44B9-8022-B7220BBDE9D8}"/>
              </a:ext>
            </a:extLst>
          </p:cNvPr>
          <p:cNvSpPr txBox="1"/>
          <p:nvPr/>
        </p:nvSpPr>
        <p:spPr>
          <a:xfrm>
            <a:off x="4182980" y="4552950"/>
            <a:ext cx="1913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54B14-4085-4EE4-9568-1613A25E8AB9}"/>
              </a:ext>
            </a:extLst>
          </p:cNvPr>
          <p:cNvSpPr txBox="1"/>
          <p:nvPr/>
        </p:nvSpPr>
        <p:spPr>
          <a:xfrm>
            <a:off x="503030" y="2829058"/>
            <a:ext cx="3404987" cy="2446327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Team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Second Facing / Customer interaction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Management meetings.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Stock consolidation.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Forecast reports.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Financials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930F95-224C-20F0-74A8-740E6AC0C453}"/>
              </a:ext>
            </a:extLst>
          </p:cNvPr>
          <p:cNvSpPr txBox="1"/>
          <p:nvPr/>
        </p:nvSpPr>
        <p:spPr>
          <a:xfrm>
            <a:off x="6444350" y="2829058"/>
            <a:ext cx="183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PERSONAL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BA9D6D-85C7-5661-9D13-5ED2D5BEBCFA}"/>
              </a:ext>
            </a:extLst>
          </p:cNvPr>
          <p:cNvSpPr txBox="1"/>
          <p:nvPr/>
        </p:nvSpPr>
        <p:spPr>
          <a:xfrm>
            <a:off x="8747098" y="4535365"/>
            <a:ext cx="183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TRAINING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ADC0F1-AB9F-99D1-8BF9-DADE37A65FD2}"/>
              </a:ext>
            </a:extLst>
          </p:cNvPr>
          <p:cNvSpPr txBox="1"/>
          <p:nvPr/>
        </p:nvSpPr>
        <p:spPr>
          <a:xfrm>
            <a:off x="8747097" y="2880230"/>
            <a:ext cx="183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DELEGATION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BF9377-5B2F-251D-6CDD-BB30C3F655FB}"/>
              </a:ext>
            </a:extLst>
          </p:cNvPr>
          <p:cNvSpPr txBox="1"/>
          <p:nvPr/>
        </p:nvSpPr>
        <p:spPr>
          <a:xfrm>
            <a:off x="6385442" y="4538331"/>
            <a:ext cx="183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DELEGATION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329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1" grpId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Potential conflict.  Situations exist that could lead to conflict.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Unexpressed conflict.  There are clues that differences exist, and tension is building.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Indirectly expressed.  People talk about their position to third parties.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Directly expressed.  People express their differences to each other.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Polarized.  People are 100% committed to a particular position.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Situational awareness of the following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363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Paternalistic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Leader acts as a “parent figure.”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Paternalistic leaders will make most of the decisions but may consult occasionally.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Believe in the team being in a supportive role.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Team members are treated as the children in this relationship.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810DF-E45D-4DFA-9507-9B2F05220F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498" y="1530624"/>
            <a:ext cx="117729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590703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D17DA93-F910-4993-B8C4-3DC421416C6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Escalation of Conflict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40896AE-5FF3-4128-8142-5DA81655FD50}"/>
              </a:ext>
            </a:extLst>
          </p:cNvPr>
          <p:cNvCxnSpPr>
            <a:cxnSpLocks/>
          </p:cNvCxnSpPr>
          <p:nvPr/>
        </p:nvCxnSpPr>
        <p:spPr>
          <a:xfrm>
            <a:off x="4308114" y="2212847"/>
            <a:ext cx="0" cy="4238195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243CB75-61D3-40DA-B2A3-F58F51E77962}"/>
              </a:ext>
            </a:extLst>
          </p:cNvPr>
          <p:cNvSpPr txBox="1">
            <a:spLocks/>
          </p:cNvSpPr>
          <p:nvPr/>
        </p:nvSpPr>
        <p:spPr>
          <a:xfrm>
            <a:off x="2429069" y="4182575"/>
            <a:ext cx="954366" cy="299881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100" dirty="0">
                <a:solidFill>
                  <a:schemeClr val="bg1"/>
                </a:solidFill>
                <a:latin typeface="Gotham Condensed Bold" pitchFamily="50" charset="0"/>
                <a:ea typeface="Open Sans Regular" charset="0"/>
                <a:cs typeface="Open Sans Regular" charset="0"/>
              </a:rPr>
              <a:t>Title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3178237-31B3-45F2-97A8-8E521A66025A}"/>
              </a:ext>
            </a:extLst>
          </p:cNvPr>
          <p:cNvGrpSpPr/>
          <p:nvPr/>
        </p:nvGrpSpPr>
        <p:grpSpPr>
          <a:xfrm rot="16200000">
            <a:off x="5369417" y="4790364"/>
            <a:ext cx="461666" cy="2849323"/>
            <a:chOff x="2434253" y="3525787"/>
            <a:chExt cx="964735" cy="2105454"/>
          </a:xfrm>
        </p:grpSpPr>
        <p:sp>
          <p:nvSpPr>
            <p:cNvPr id="23" name="Pentagon 3">
              <a:extLst>
                <a:ext uri="{FF2B5EF4-FFF2-40B4-BE49-F238E27FC236}">
                  <a16:creationId xmlns:a16="http://schemas.microsoft.com/office/drawing/2014/main" id="{0C0D087C-EEBE-4C99-98E5-53AA9BE28A00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5204D675-A337-4E5E-BB62-3D9DC7CD9651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874437" y="4366028"/>
              <a:ext cx="2105454" cy="424972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Hardening of Position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6EA01C-11C2-477F-BD92-ABC86F3F6F2D}"/>
              </a:ext>
            </a:extLst>
          </p:cNvPr>
          <p:cNvGrpSpPr/>
          <p:nvPr/>
        </p:nvGrpSpPr>
        <p:grpSpPr>
          <a:xfrm rot="16200000">
            <a:off x="5785643" y="3958956"/>
            <a:ext cx="461666" cy="3424764"/>
            <a:chOff x="2434253" y="3629986"/>
            <a:chExt cx="964735" cy="2071474"/>
          </a:xfrm>
        </p:grpSpPr>
        <p:sp>
          <p:nvSpPr>
            <p:cNvPr id="27" name="Pentagon 3">
              <a:extLst>
                <a:ext uri="{FF2B5EF4-FFF2-40B4-BE49-F238E27FC236}">
                  <a16:creationId xmlns:a16="http://schemas.microsoft.com/office/drawing/2014/main" id="{298A014E-AC7E-4A05-BDC8-4F9C331C5093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28" name="Text Placeholder 3">
              <a:extLst>
                <a:ext uri="{FF2B5EF4-FFF2-40B4-BE49-F238E27FC236}">
                  <a16:creationId xmlns:a16="http://schemas.microsoft.com/office/drawing/2014/main" id="{BAEF0545-0F62-446D-889A-63DE1E330CD7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945395" y="4425703"/>
              <a:ext cx="2071474" cy="480040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Open Verbal Confrontation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43F0F90-11EB-41E4-A000-492F9D672540}"/>
              </a:ext>
            </a:extLst>
          </p:cNvPr>
          <p:cNvGrpSpPr/>
          <p:nvPr/>
        </p:nvGrpSpPr>
        <p:grpSpPr>
          <a:xfrm rot="16200000">
            <a:off x="5570709" y="3607260"/>
            <a:ext cx="461666" cy="3040779"/>
            <a:chOff x="2434253" y="3622564"/>
            <a:chExt cx="964735" cy="1625651"/>
          </a:xfrm>
        </p:grpSpPr>
        <p:sp>
          <p:nvSpPr>
            <p:cNvPr id="30" name="Pentagon 3">
              <a:extLst>
                <a:ext uri="{FF2B5EF4-FFF2-40B4-BE49-F238E27FC236}">
                  <a16:creationId xmlns:a16="http://schemas.microsoft.com/office/drawing/2014/main" id="{DCF74EB1-1F36-466E-AD86-63E6893CC606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31" name="Text Placeholder 3">
              <a:extLst>
                <a:ext uri="{FF2B5EF4-FFF2-40B4-BE49-F238E27FC236}">
                  <a16:creationId xmlns:a16="http://schemas.microsoft.com/office/drawing/2014/main" id="{7A5C3230-3CE7-41AA-90B7-6A01487DC126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136383" y="4222904"/>
              <a:ext cx="1625651" cy="424972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Impede through Actions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BE6F89A-BC50-4718-9F4F-FABD800C4CCA}"/>
              </a:ext>
            </a:extLst>
          </p:cNvPr>
          <p:cNvGrpSpPr/>
          <p:nvPr/>
        </p:nvGrpSpPr>
        <p:grpSpPr>
          <a:xfrm rot="16200000">
            <a:off x="6335252" y="2149589"/>
            <a:ext cx="461666" cy="4841324"/>
            <a:chOff x="2434253" y="3562660"/>
            <a:chExt cx="964735" cy="2318972"/>
          </a:xfrm>
        </p:grpSpPr>
        <p:sp>
          <p:nvSpPr>
            <p:cNvPr id="33" name="Pentagon 3">
              <a:extLst>
                <a:ext uri="{FF2B5EF4-FFF2-40B4-BE49-F238E27FC236}">
                  <a16:creationId xmlns:a16="http://schemas.microsoft.com/office/drawing/2014/main" id="{B3B5B2DD-CCC4-441A-975D-15C7A98C8D7E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35" name="Text Placeholder 3">
              <a:extLst>
                <a:ext uri="{FF2B5EF4-FFF2-40B4-BE49-F238E27FC236}">
                  <a16:creationId xmlns:a16="http://schemas.microsoft.com/office/drawing/2014/main" id="{C5CE7CA8-505C-4A4B-BA6C-878EFAEAEFC8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813948" y="4458500"/>
              <a:ext cx="2318972" cy="527291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Perpetuate Stereotypes and Divisions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81C2845-08E0-460B-B17F-E344C014E483}"/>
              </a:ext>
            </a:extLst>
          </p:cNvPr>
          <p:cNvGrpSpPr/>
          <p:nvPr/>
        </p:nvGrpSpPr>
        <p:grpSpPr>
          <a:xfrm rot="16200000">
            <a:off x="6335252" y="1688353"/>
            <a:ext cx="461666" cy="4705887"/>
            <a:chOff x="2434253" y="3604001"/>
            <a:chExt cx="964735" cy="1991992"/>
          </a:xfrm>
        </p:grpSpPr>
        <p:sp>
          <p:nvSpPr>
            <p:cNvPr id="37" name="Pentagon 3">
              <a:extLst>
                <a:ext uri="{FF2B5EF4-FFF2-40B4-BE49-F238E27FC236}">
                  <a16:creationId xmlns:a16="http://schemas.microsoft.com/office/drawing/2014/main" id="{11693852-4588-4CE2-AE50-C108FD0313FF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38" name="Text Placeholder 3">
              <a:extLst>
                <a:ext uri="{FF2B5EF4-FFF2-40B4-BE49-F238E27FC236}">
                  <a16:creationId xmlns:a16="http://schemas.microsoft.com/office/drawing/2014/main" id="{1FE54706-5238-4091-B683-868C3CD4D6D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965094" y="4471700"/>
              <a:ext cx="1991992" cy="256594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Loss of Face – View others as immoral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9209F99-BA14-4F37-9A76-ED5F0E10D81A}"/>
              </a:ext>
            </a:extLst>
          </p:cNvPr>
          <p:cNvGrpSpPr/>
          <p:nvPr/>
        </p:nvGrpSpPr>
        <p:grpSpPr>
          <a:xfrm rot="16200000">
            <a:off x="6186042" y="1453760"/>
            <a:ext cx="461666" cy="4087695"/>
            <a:chOff x="2434253" y="3671681"/>
            <a:chExt cx="964735" cy="1572936"/>
          </a:xfrm>
        </p:grpSpPr>
        <p:sp>
          <p:nvSpPr>
            <p:cNvPr id="40" name="Pentagon 3">
              <a:extLst>
                <a:ext uri="{FF2B5EF4-FFF2-40B4-BE49-F238E27FC236}">
                  <a16:creationId xmlns:a16="http://schemas.microsoft.com/office/drawing/2014/main" id="{21E03C29-8563-4CF5-BCC8-DDC3C1F2FF6A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41" name="Text Placeholder 3">
              <a:extLst>
                <a:ext uri="{FF2B5EF4-FFF2-40B4-BE49-F238E27FC236}">
                  <a16:creationId xmlns:a16="http://schemas.microsoft.com/office/drawing/2014/main" id="{F1757F59-8748-488F-B6C5-2D4F9D4F4A77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519657" y="4236677"/>
              <a:ext cx="954366" cy="299882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Strategies of Threat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111303C-32DF-4C98-ABDE-84C95FE54B55}"/>
              </a:ext>
            </a:extLst>
          </p:cNvPr>
          <p:cNvGrpSpPr/>
          <p:nvPr/>
        </p:nvGrpSpPr>
        <p:grpSpPr>
          <a:xfrm rot="16200000">
            <a:off x="6376963" y="773348"/>
            <a:ext cx="461666" cy="4469537"/>
            <a:chOff x="2434253" y="3671681"/>
            <a:chExt cx="964735" cy="1572936"/>
          </a:xfrm>
        </p:grpSpPr>
        <p:sp>
          <p:nvSpPr>
            <p:cNvPr id="43" name="Pentagon 3">
              <a:extLst>
                <a:ext uri="{FF2B5EF4-FFF2-40B4-BE49-F238E27FC236}">
                  <a16:creationId xmlns:a16="http://schemas.microsoft.com/office/drawing/2014/main" id="{F9DC790D-801B-4D5E-9C68-959E46FC9280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44" name="Text Placeholder 3">
              <a:extLst>
                <a:ext uri="{FF2B5EF4-FFF2-40B4-BE49-F238E27FC236}">
                  <a16:creationId xmlns:a16="http://schemas.microsoft.com/office/drawing/2014/main" id="{7F4B462B-EC9A-4A3B-87A4-8D588B000501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341402" y="4412284"/>
              <a:ext cx="1203593" cy="259495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Limited Destructive Blows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4D679B5-3B59-4E8A-A2BB-68CCF1BF91A5}"/>
              </a:ext>
            </a:extLst>
          </p:cNvPr>
          <p:cNvGrpSpPr/>
          <p:nvPr/>
        </p:nvGrpSpPr>
        <p:grpSpPr>
          <a:xfrm rot="16200000">
            <a:off x="6562857" y="43766"/>
            <a:ext cx="461666" cy="4841325"/>
            <a:chOff x="2434253" y="3671681"/>
            <a:chExt cx="964735" cy="1572936"/>
          </a:xfrm>
        </p:grpSpPr>
        <p:sp>
          <p:nvSpPr>
            <p:cNvPr id="46" name="Pentagon 3">
              <a:extLst>
                <a:ext uri="{FF2B5EF4-FFF2-40B4-BE49-F238E27FC236}">
                  <a16:creationId xmlns:a16="http://schemas.microsoft.com/office/drawing/2014/main" id="{C5505A37-FA9F-44E7-B753-299EE592D8A3}"/>
                </a:ext>
              </a:extLst>
            </p:cNvPr>
            <p:cNvSpPr/>
            <p:nvPr/>
          </p:nvSpPr>
          <p:spPr>
            <a:xfrm rot="5400000">
              <a:off x="2130153" y="3975781"/>
              <a:ext cx="1572936" cy="964735"/>
            </a:xfrm>
            <a:prstGeom prst="homePlate">
              <a:avLst>
                <a:gd name="adj" fmla="val 2797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otham Condensed Book" panose="02000606030000020004" pitchFamily="50" charset="0"/>
              </a:endParaRPr>
            </a:p>
          </p:txBody>
        </p:sp>
        <p:sp>
          <p:nvSpPr>
            <p:cNvPr id="47" name="Text Placeholder 3">
              <a:extLst>
                <a:ext uri="{FF2B5EF4-FFF2-40B4-BE49-F238E27FC236}">
                  <a16:creationId xmlns:a16="http://schemas.microsoft.com/office/drawing/2014/main" id="{8E8F644A-5E84-4F12-862B-767CFB1F309C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447850" y="4256642"/>
              <a:ext cx="954366" cy="299882"/>
            </a:xfrm>
            <a:prstGeom prst="rect">
              <a:avLst/>
            </a:prstGeom>
          </p:spPr>
          <p:txBody>
            <a:bodyPr lIns="90000" tIns="46800" rIns="90000" bIns="46800" anchor="ctr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8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1600" kern="1200">
                  <a:solidFill>
                    <a:srgbClr val="464D6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en-US" sz="2100" dirty="0">
                  <a:solidFill>
                    <a:schemeClr val="tx1"/>
                  </a:solidFill>
                  <a:latin typeface="Gotham Condensed Book" panose="02000606030000020004" pitchFamily="50" charset="0"/>
                  <a:ea typeface="Open Sans Regular" charset="0"/>
                  <a:cs typeface="Open Sans Regular" charset="0"/>
                </a:rPr>
                <a:t>Full Scale Escalation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194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 many cases you will be the divider between the conflicting sides.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You will be required to moderate between the parties.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Knowing how to handle conflict, even when you are not personally involved is a great asset for a leader.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Your Position in Conflict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8056530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How do you deal with conflict in your teams?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14</a:t>
            </a:r>
            <a:br>
              <a:rPr lang="en-US" sz="2400" dirty="0"/>
            </a:br>
            <a:r>
              <a:rPr lang="en-US" sz="2400" dirty="0"/>
              <a:t>CONFLICT RESOLUTION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498930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FFBFE0B-ADEC-43D0-8F1E-B9B42C5071BD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285E86E-8F67-4EC6-B968-EBA0C806E7E4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8D9E3B-8DEA-40F0-A693-5C31E62A7AB7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2DDE9D-3D39-4A80-88A3-55C19D3525AD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13CE113-CECB-4FDA-8FDD-853193E8005D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24F830-BF26-4B9F-9795-0C879DC68010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ACF5514-BFA7-447F-9C4D-F9F2AB939656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C768B42-9183-490A-941A-91D392E45939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0F6C0AB-ADFA-4F77-BFC3-FF37B9AF1C37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0D7C4C54-DEE0-40B2-B1F1-067D4693A65F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1C2DB9E-B6BF-464A-852E-C2E6D0CC74C5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407885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Unassertive and uncooperative.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 Individual does not pursue their own concerns of those of the other person.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They do not address the conflict.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Sidestep, postpone or simply withdraw from the conflict.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1" y="1590978"/>
            <a:ext cx="2161666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AVOIDE - SIGNS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8B048F6-2A3A-CE54-EEF7-9AE911B5DBE0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4C5471-573E-1D8E-BC57-FE3E5DEF026E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D218B98-CEB2-2EB3-1925-EE562D02B2F2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BA9F2F-03C5-A988-510B-46A2F07A71E0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808ED1-947C-1411-5EA6-3CB0B70A3B9B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A653D7-A9BD-C6AE-D34F-CD946D3F76B6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0F08A21-BB31-ADAE-51A0-7A919CDC5A34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AD9C15-E3EC-B82B-7937-8EDD166AD0E5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181C805-3375-E5F2-F617-45378B582178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1AF821B-12E2-B722-E431-2E5E256C9BB3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EE72E0-DD34-FDBA-E117-D7649DD47A1F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069908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an issue is trivial.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you have no chance of winning.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damage is greater than the benefit.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you need more information.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others can resolve the conflict.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tension needs to be reduced.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1" y="1590978"/>
            <a:ext cx="2720870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AVOIDE - WHEN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C0B915-4FB4-2699-A740-7766C0A34EB9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6BA503-BD4D-95E1-8B14-9BA9936509A6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9797598-0995-02BD-788C-56639EC5CA93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7DFB35-31BF-06FF-222B-AF89154D77F7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A09C1F-458C-67BA-3FD3-04E082E45874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836A48A-6059-6CCF-842A-89FF70814A2D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BA6922C-9407-8CEC-32D5-0284B9654961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A35389C-0B26-3711-019E-62CE7540ADB9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50557A-E1B0-D3CD-8248-5B545DB665F2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9FD0C57-2B38-1E16-2201-50169D7686AE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A828E36-6736-78BE-3147-E8967EAF575A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515680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Unassertive and cooperative.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 Individual neglects their own concerns to satisfy the other individual..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May be a form of selfless generosity.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May be obeying an order even when they prefer not to.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May be yielding to another’s point of view.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047441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ACCOMODATE - SIGNS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B009E57-37BA-0E48-0DA3-940A74351351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B1C7E7-C5C3-570A-398E-738741E80581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0AF1F2A-CA6D-CD98-6BA5-7CB7CC0426E0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3A833C-4664-CFBE-25D9-658243FAA35C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97CBF4-2334-745C-B79F-4BFEA569E5DD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C8A81E-C34A-A5A5-0E27-54EA06EA751C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F468CF9-627C-2FE2-A5FE-7EFE5BECB77B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21CA11-A365-6BE9-8C0D-795E016373FF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11BF6BB-38C0-8F16-B099-B7390C2896CC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E96CA7A-3CC1-5303-9691-07DA3EE3EE7C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011EF3B-2A6B-117B-505E-F54B0AD61840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264311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you realize you are wrong.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the issue is more important to one party than another.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you need a future favor.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continuing will cause damage.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subordinates need to develop.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22076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ACCOMODATE - WHEN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B7C503-C515-2DD5-BED7-F8F8EEC2B019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316D118-C103-682E-5B0E-48B66C024922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1849ADB-57DA-767F-C5C1-72208EC0D045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C1B74D-05AB-5C17-CDE8-383792771005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123413-F95E-EABC-9905-7CCA79B1EDB1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B79C1F-8682-128B-D467-3216DD5B19B4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47066B7-148A-1C93-F37C-21303B3B7E7F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D317354-F044-103D-7361-439C4FD8CECC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0E74943-B100-0A44-4E7E-5D92FB4D39BB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74917F-CC37-2C73-CDF8-79471B9C6BEE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76179D2-0DA4-C244-A9E8-B9E61F1DF254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502181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Assertive and uncooperative.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 Individual pursues their own concerns at the expense of others.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Will adopt a “win at all costs” attitude.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May be because they are standing up for their rights, they are defending apposition, or they simply want to win.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105497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COMPETE - SIGNS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973CEE-76A1-C769-251F-5EF4028B77A7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72A07F0-ACD8-778A-601A-B902E62675BA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5C148A7-9EC1-26A5-5ECD-59DC21930C1E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BA1A8A-B142-94CE-2685-40353CB0FD81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B527C29-72C7-37E3-9EC7-2DDCBDF22004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51C26B-36C0-3C93-63BF-7CF780962722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BB66DBC-6BC1-6EC2-5C04-1ECD87A16E77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C0F9A22-0295-D215-22F0-F2765F0BA292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35EF798-E225-55C5-6D46-A201273A1729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32FE9BF-D4E0-B59F-B6E9-7AAB4B360BCC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5629F36-18ED-7EA3-0EB9-6173E16CEF46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896654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quick decisive action is required.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On important issues where an unpleasant course of action is required.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On issues of vital importance to the group welfare and you are right.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you need more information.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protection is required against people who take advantage of others.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2851497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COMPETE - WHEN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DF29910-97A7-6B51-614E-008F9EAE3369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AA3612-A4C1-9574-E457-6E44D57D2B8F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6F4AD31-F2B0-AC9C-C46A-F742C0CFB928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02C724-CEC2-3F94-CB55-E525826A4CD6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F9210B-8AF9-DD82-692B-F0B8C7E0D5FB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2006092-70A7-4874-8114-B1DFDD09F32C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225C-3492-470B-18F9-665706844A2A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EAD0959-9043-D38E-80C5-963856B315E3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AFD99D9-C945-947E-46CA-D66ADB6FFE26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7BB0589-9141-F6F4-1B08-A7ABBD54B47E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8E522B4-2778-CA16-43A6-B358B7E743D9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6206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STYLES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473" y="297848"/>
            <a:ext cx="1257143" cy="29572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76743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Which is best?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Type of staff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History of the business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Culture of the business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Quality of the relationships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Nature of the changes needed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Accepted norms within the institution 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47F10-0BFD-4B56-8F96-74ADDB2A36C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623272" y="1764587"/>
            <a:ext cx="1603057" cy="14939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C0FAE2-2C61-4908-9381-3B27BE58F10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2370396" y="1764587"/>
            <a:ext cx="1425892" cy="1493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5882B1-005B-4AA1-9834-7FD72B200D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367116" y="3724016"/>
            <a:ext cx="1774507" cy="14939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C40341-DF07-4B77-BE39-D6321F72FAA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2618998" y="3724016"/>
            <a:ext cx="1177290" cy="14939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999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both side are too important to compromise.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it is necessary to test possible outcomes 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there is a need to combine ideas from other people.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commitment can be achieved by involving everyone.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there is a history of bad feeling.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27966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COLLABORATE  - WHEN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D66CE2-AA04-1487-4739-0626FF79BEFB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EEE40F-84AA-85E5-510B-DF9C7FD1954A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2D3DF11-4CDF-CE13-3744-CA85A3E407EE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61B603-A295-CFEB-320C-316E5D44FB23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441528-EFD8-DE86-2EC6-8591FD04E670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B5BF1E2-D5F5-2446-B0C3-AF0A05E110D6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ACD387C-C4DA-ED8B-1BFE-754455A5334B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6307994-7A52-1A8B-0E3D-A7FD8FD22031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3A67E1C-44E6-9488-9DE5-787820901353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73FA5A2-B672-E4A2-2B24-1E9C912B5618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07F3CF6-BAD2-1B1A-D8D2-F9BBE26C420E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36906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Assertive and cooperative.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Will work with other parties to find a solution that is satisfactory for all.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Identify the concerns of all parties and searching for alternatives.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Explore a disagreement to understand each party's viewpoint.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Generating creative solutions.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07646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COLLABORATE - SIGNS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14D9CC8-A43A-B895-1820-64E7C5A61085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EED0F0-CBE7-3934-0269-DAD2A119490E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532C89-998F-A627-424F-4096BE51BBB1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E0C1AC-00DE-D432-C53A-0DF037731277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B00FB06-F012-6257-CF47-643B31912718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227BEA-17F4-8317-302C-4F1471FF7E4F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14F9FC6-E301-D55A-5D57-83C291B721DE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E36F892-0A32-4A0A-8C88-70CBF4363336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BD45693-0E51-DFC2-F766-E8E47E8C9648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84DC8A9-2FF4-A660-73F0-87E6F5ADC58D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6488CFF-BBBD-257F-D518-2A47D8E20938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5383471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377817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Intermediate of both assertive and cooperative.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Objective is to find a mutually acceptable solution.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Middle ground between competing and accommodating, avoiding and collaborating.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Might mean splitting the difference, making concessions or seeking a quick middle ground position.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1" y="1590978"/>
            <a:ext cx="3381270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COMPROMISE - SIGNS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AE20EC1-A31C-6C49-330D-333439308B24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BCA209-E603-F10C-2D19-BCD759CEB266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DB1F52D-B56F-2A40-C251-1438ADAB16E5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DFB180-7CAA-5CB5-9724-02C43BE4DA89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1638E1-F4A8-497D-53AF-137898E4AF49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B9DF19-E786-F009-0041-885814D7033E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C371E3E-92D5-14FC-CBA4-6C833258E88D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DDF94D-4722-955D-42D7-FB6B02892C9C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52BA69B-31D1-1759-C88A-D0470FBCCBB0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B02A6C7-C077-C593-F698-278DE5FF140C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4111140-2F4A-98E5-EE54-34773D63E035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998396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RESLOUTION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3871" y="1259174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Thomas Kilmann Conflict Styles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B482E9-A917-44AB-BB5B-40664BA87F28}"/>
              </a:ext>
            </a:extLst>
          </p:cNvPr>
          <p:cNvSpPr txBox="1"/>
          <p:nvPr/>
        </p:nvSpPr>
        <p:spPr>
          <a:xfrm>
            <a:off x="7918101" y="2274571"/>
            <a:ext cx="416001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Goals are important but not worth the disruption.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two parties of equal strength are equally committed to exclusive goals.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temporary settlements are needed because of complex issues.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When quick solutions are needed because of time constraints.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 back up for when competing &amp; collaborating fails.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88C695-0F48-4380-BA6A-8FA5E7814168}"/>
              </a:ext>
            </a:extLst>
          </p:cNvPr>
          <p:cNvSpPr txBox="1"/>
          <p:nvPr/>
        </p:nvSpPr>
        <p:spPr>
          <a:xfrm>
            <a:off x="7918100" y="1590978"/>
            <a:ext cx="322076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COMPROMISE - WHEN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480845-B8C8-1856-F6DB-2BFC180C933F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E44FDB-2CE3-2B56-03F3-C13ED4EB3908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7C7-588F-9D5E-A6C0-63CF1D625259}"/>
              </a:ext>
            </a:extLst>
          </p:cNvPr>
          <p:cNvSpPr txBox="1"/>
          <p:nvPr/>
        </p:nvSpPr>
        <p:spPr>
          <a:xfrm>
            <a:off x="4180979" y="5815390"/>
            <a:ext cx="2581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COOPERATIVENESS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94CE42-05DE-C77C-C607-F016A90A93F2}"/>
              </a:ext>
            </a:extLst>
          </p:cNvPr>
          <p:cNvSpPr txBox="1"/>
          <p:nvPr/>
        </p:nvSpPr>
        <p:spPr>
          <a:xfrm>
            <a:off x="108857" y="3429000"/>
            <a:ext cx="21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ASSERTIVENESS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427881-7E9E-9265-B5F4-56416021AB6D}"/>
              </a:ext>
            </a:extLst>
          </p:cNvPr>
          <p:cNvCxnSpPr>
            <a:cxnSpLocks/>
          </p:cNvCxnSpPr>
          <p:nvPr/>
        </p:nvCxnSpPr>
        <p:spPr>
          <a:xfrm flipV="1">
            <a:off x="2217327" y="1899138"/>
            <a:ext cx="0" cy="386295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10632B-3471-640A-A300-4B1DCC62E641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AF411-5DF6-3A47-A7D1-2FD1B2AE6C97}"/>
              </a:ext>
            </a:extLst>
          </p:cNvPr>
          <p:cNvSpPr/>
          <p:nvPr/>
        </p:nvSpPr>
        <p:spPr>
          <a:xfrm>
            <a:off x="2905902" y="4551902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AVOIDE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BF54863-193B-4EA6-7825-A38D811F0A65}"/>
              </a:ext>
            </a:extLst>
          </p:cNvPr>
          <p:cNvSpPr/>
          <p:nvPr/>
        </p:nvSpPr>
        <p:spPr>
          <a:xfrm>
            <a:off x="4933747" y="4551249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ACCOMODATE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80B799E-BA20-CFF1-FBC2-652B632A7545}"/>
              </a:ext>
            </a:extLst>
          </p:cNvPr>
          <p:cNvSpPr/>
          <p:nvPr/>
        </p:nvSpPr>
        <p:spPr>
          <a:xfrm>
            <a:off x="3950861" y="3321987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COMPROMISE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7FD009E-D62A-C60C-A0A7-826269CCDBA8}"/>
              </a:ext>
            </a:extLst>
          </p:cNvPr>
          <p:cNvSpPr/>
          <p:nvPr/>
        </p:nvSpPr>
        <p:spPr>
          <a:xfrm>
            <a:off x="2905902" y="2102263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COMPETE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F4B904D-8CC0-6CA9-3792-163EB57B340F}"/>
              </a:ext>
            </a:extLst>
          </p:cNvPr>
          <p:cNvSpPr/>
          <p:nvPr/>
        </p:nvSpPr>
        <p:spPr>
          <a:xfrm>
            <a:off x="4933747" y="2101610"/>
            <a:ext cx="1953282" cy="1157519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COLLABORATE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778729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CONFLICT RESOLUTION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You must develop the skills to use all 5 of the modes and educate others in their use.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 not become associated with just one of the modes.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 not have a favorite mode or fall into the trap of using just one.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Conflict is often a result of personal predispositions and situational requirements.  Ensure you take both into consideration.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E6675-FD96-4B72-A1DE-81DAFD4499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36" y="1530624"/>
            <a:ext cx="1403032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Key Points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234819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12192000" cy="690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SEVEN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/>
              <a:t>BOSS TO LEADER</a:t>
            </a:r>
            <a:endParaRPr lang="en-US" sz="6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667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BOSS TO LEADER</a:t>
            </a:r>
            <a:endParaRPr lang="en-US" spc="-200" dirty="0"/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Bad v Good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9943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9108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3055453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41656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910882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Leadership traits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8977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Key tips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12530" y="4812631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2800" dirty="0"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4" name="s502c5be520e48adabbf28d63036f452"/>
          <p:cNvPicPr>
            <a:picLocks noGrp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250119567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Take a few minutes and note some of the traits of bad &amp; good bosses?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15</a:t>
            </a:r>
            <a:br>
              <a:rPr lang="en-US" sz="2400" dirty="0"/>
            </a:br>
            <a:r>
              <a:rPr lang="en-US" sz="2400" dirty="0"/>
              <a:t>BAD v GOOD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083367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2942222" y="1995420"/>
            <a:ext cx="31537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Unreachable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Micromanage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Shirk Responsibility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Waste other peoples time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Disrespectful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 not provide feedback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Have favorites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Encourage toxic situations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Breed negativity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Keep people from growing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Intimidating reputation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Take things personally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457769" y="1254597"/>
            <a:ext cx="2184001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BAD V GOOD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4B6F2-4808-489C-B7DD-00491FD38FC2}"/>
              </a:ext>
            </a:extLst>
          </p:cNvPr>
          <p:cNvSpPr txBox="1"/>
          <p:nvPr/>
        </p:nvSpPr>
        <p:spPr>
          <a:xfrm>
            <a:off x="7083818" y="1995420"/>
            <a:ext cx="31537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Always available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Trust staff to do their jobs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Take charge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Value other peoples time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Respectful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Provide feedback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Treat employees fairly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Deal quickly with situations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Foster positivity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people to grow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Cultivate a team attitude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Don’t hold a grudge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E3DC62-82B4-4E28-B776-49254DB8E42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111" y="1686597"/>
            <a:ext cx="1591627" cy="457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E63163-3CBF-4C66-84A3-2B7A9AE8B0A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43" y="1686597"/>
            <a:ext cx="2005965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0355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57C48C-1F01-4D88-94D2-B1DF1E34E1B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28" y="1530624"/>
            <a:ext cx="169164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boss is someone who holds a management position and directs others.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 does not automatically make them into a leader, but they can develop into one.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It’s not just about giving orders – a boss can be a leader too.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Becoming a better boss means developing into a leader.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B8B311-9F06-4D69-8C9F-6B87A2C7F78C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Boss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8575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Great leaders can change their style depending on circumstances.  </a:t>
            </a: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List some situations that could need a change in leadership style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2</a:t>
            </a:r>
            <a:br>
              <a:rPr lang="en-US" sz="2800" dirty="0"/>
            </a:br>
            <a:r>
              <a:rPr lang="en-US" sz="2800" dirty="0"/>
              <a:t>FACTORS EFFECTING STYLE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171711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57C48C-1F01-4D88-94D2-B1DF1E34E1B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28" y="1530624"/>
            <a:ext cx="169164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leader creates an environment where everyone is working as a team.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leader will pitch into help fix problems that may arise.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leader believes that success comes from everyone reaching their potential.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leader cares about the people that work for him.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B8B311-9F06-4D69-8C9F-6B87A2C7F78C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Leader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0407364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5F4224-7CC1-4742-BD24-CA6DA8282D2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3" y="1686597"/>
            <a:ext cx="154305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2942222" y="1995420"/>
            <a:ext cx="31537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Willing to help colleagues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Show care and concern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 by example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Respect people and their opinions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Create a supportive atmosphere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Seeks the opinion of others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Ensure a pleasant environment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Address toxic situations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Pitches in to help on projects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people grow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Encourages staff development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 favorites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2942222" y="1332587"/>
            <a:ext cx="214883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Admirable Traits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4B6F2-4808-489C-B7DD-00491FD38FC2}"/>
              </a:ext>
            </a:extLst>
          </p:cNvPr>
          <p:cNvSpPr txBox="1"/>
          <p:nvPr/>
        </p:nvSpPr>
        <p:spPr>
          <a:xfrm>
            <a:off x="7083818" y="1995420"/>
            <a:ext cx="3153778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Sets SMART goals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Leads doesn’t dictate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Responsible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Accountable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Decisive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Humble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Praise publicly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Criticize privately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Foster positivity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Help people to grow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Cultivate a team attitude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Don’t hold a grudge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E3DC62-82B4-4E28-B776-49254DB8E42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111" y="1686597"/>
            <a:ext cx="1591627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5B4223-C6C9-49F1-B827-F21872AB9240}"/>
              </a:ext>
            </a:extLst>
          </p:cNvPr>
          <p:cNvSpPr txBox="1"/>
          <p:nvPr/>
        </p:nvSpPr>
        <p:spPr>
          <a:xfrm>
            <a:off x="7040547" y="1314624"/>
            <a:ext cx="214883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Behavior Traits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140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5F4224-7CC1-4742-BD24-CA6DA8282D2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3" y="1686597"/>
            <a:ext cx="154305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7537668" y="1515792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3902137" y="2229655"/>
            <a:ext cx="4387725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Successfully leading a group means getting the best out of them every day.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good leader will use common sense when dealing.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 great leader will install the same common-sense approach in his team.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313633" y="1314624"/>
            <a:ext cx="214883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Common Sense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E3DC62-82B4-4E28-B776-49254DB8E42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111" y="1686597"/>
            <a:ext cx="159162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647606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5F4224-7CC1-4742-BD24-CA6DA8282D2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3" y="1686597"/>
            <a:ext cx="154305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7537668" y="1515792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3902137" y="2229655"/>
            <a:ext cx="323219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Treat me right.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 clear with your communication.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 an upstanding person.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313633" y="1314624"/>
            <a:ext cx="214883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Common Sense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E3DC62-82B4-4E28-B776-49254DB8E42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111" y="1686597"/>
            <a:ext cx="159162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0404688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C92213-2B78-406A-9F22-56518DF6D6F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128" y="1530624"/>
            <a:ext cx="163449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BOSS TO LEADER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F4022E-B9F5-4050-B20F-672ED2377875}"/>
              </a:ext>
            </a:extLst>
          </p:cNvPr>
          <p:cNvSpPr txBox="1"/>
          <p:nvPr/>
        </p:nvSpPr>
        <p:spPr>
          <a:xfrm>
            <a:off x="5166257" y="2274571"/>
            <a:ext cx="653002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Empower, motivate and coach.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Develop yourself through continuous learning.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Delegate wisely.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 organized.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Resolve conflict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 efficient and effective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Demand Excellence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0627-8948-4557-A3BD-1B31D4A1AF01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Key Points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9260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2DFD587-4615-43B1-A54C-D8467A4A62A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2530416" y="3724016"/>
            <a:ext cx="1265872" cy="14939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D066FE-1CF2-4690-BDBA-644E386B0FF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250333" y="3724016"/>
            <a:ext cx="1997392" cy="14939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9AFC49-210C-4326-ABBF-880A399C26B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2463264" y="1764587"/>
            <a:ext cx="1240155" cy="14939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E54EB-A028-4454-B9B3-C9C56B27D7C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24"/>
          <a:stretch/>
        </p:blipFill>
        <p:spPr>
          <a:xfrm>
            <a:off x="526637" y="1764587"/>
            <a:ext cx="1551622" cy="1493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FACTORS EFFECTING </a:t>
            </a:r>
            <a:r>
              <a:rPr lang="en-US" dirty="0"/>
              <a:t>S</a:t>
            </a:r>
            <a:r>
              <a:rPr lang="en-US" spc="-200" dirty="0"/>
              <a:t>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48587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What factors can affect leadership style?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Risk:  Change initiatives &amp; decision making situations.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Type of business:  Creative or supply driven.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Importance of change:  Change for change sake.  Major business change.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Organisational culture:  May be a long embedded situation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Nature of the task:  need cooperation , direction &amp; structure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708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WELCOME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3272" y="1530624"/>
            <a:ext cx="3727055" cy="4887593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ld" pitchFamily="50" charset="0"/>
              </a:rPr>
              <a:t>Let’s know more about each other</a:t>
            </a:r>
          </a:p>
          <a:p>
            <a:pPr marL="342900" indent="-342900" algn="l">
              <a:lnSpc>
                <a:spcPct val="100000"/>
              </a:lnSpc>
              <a:buFont typeface="Gotham Condensed Book" panose="02000606030000020004" pitchFamily="50" charset="0"/>
              <a:buChar char="−"/>
            </a:pPr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Your Name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Job Role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Years of Experience in Automotive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What are your expectations from this training</a:t>
            </a:r>
          </a:p>
          <a:p>
            <a:pPr marL="342900" indent="-342900" algn="l">
              <a:lnSpc>
                <a:spcPct val="100000"/>
              </a:lnSpc>
              <a:buFont typeface="Gotham Condensed Book" panose="02000606030000020004" pitchFamily="50" charset="0"/>
              <a:buChar char="−"/>
            </a:pPr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1203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CHANGE LEADERSHIP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48587"/>
            <a:ext cx="5108711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One of the hardest tasks is to lead during change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The business environment is subject to fast-paced economic and social change.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Modern business must adapt and be flexible to survive.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The most challenging aspect of business is leading and managing change.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Problems in leading change stem mainly from human resource management.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Leaders need to be aware of how change impacts workers.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0B2D-7DCF-493D-B9D7-36631AE3C79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87" y="1530624"/>
            <a:ext cx="1534477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40398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CHANGE LEADERSHIP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48587"/>
            <a:ext cx="5108711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Kubler Ross Change Curve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069264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Shock:  Surprise or shock at the event.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Denial:  Disbelief  Look for evidence that it isn’t true or it won’t effect you. 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Frustration:  Recognition that things are different.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Depression:  Low mood, poor performance, lacking in energy.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Experimentation:  Initial engagement with the new situation. 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Decision:  Learning how to work in the new situation, feeling more positive.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Integration:  Changes integrated resulting in a renewed individual.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7D14DFC-05A3-4A99-A42F-9D02869F5348}"/>
              </a:ext>
            </a:extLst>
          </p:cNvPr>
          <p:cNvCxnSpPr/>
          <p:nvPr/>
        </p:nvCxnSpPr>
        <p:spPr>
          <a:xfrm flipV="1">
            <a:off x="1010653" y="1756610"/>
            <a:ext cx="0" cy="3104148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E288E7A-91D5-4831-BE28-882CA04F57F9}"/>
              </a:ext>
            </a:extLst>
          </p:cNvPr>
          <p:cNvCxnSpPr/>
          <p:nvPr/>
        </p:nvCxnSpPr>
        <p:spPr>
          <a:xfrm>
            <a:off x="1010653" y="4860758"/>
            <a:ext cx="381401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58678A4-83FB-43F4-8E1D-7B4B8AA326DD}"/>
              </a:ext>
            </a:extLst>
          </p:cNvPr>
          <p:cNvSpPr txBox="1"/>
          <p:nvPr/>
        </p:nvSpPr>
        <p:spPr>
          <a:xfrm>
            <a:off x="2634916" y="4955244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4DA35D-5EFB-4895-85C4-FAFBFCFED7B7}"/>
              </a:ext>
            </a:extLst>
          </p:cNvPr>
          <p:cNvSpPr txBox="1"/>
          <p:nvPr/>
        </p:nvSpPr>
        <p:spPr>
          <a:xfrm>
            <a:off x="196419" y="3164424"/>
            <a:ext cx="262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Moral</a:t>
            </a:r>
          </a:p>
        </p:txBody>
      </p:sp>
      <p:sp>
        <p:nvSpPr>
          <p:cNvPr id="31" name="Rounded Rectangle 41">
            <a:extLst>
              <a:ext uri="{FF2B5EF4-FFF2-40B4-BE49-F238E27FC236}">
                <a16:creationId xmlns:a16="http://schemas.microsoft.com/office/drawing/2014/main" id="{5627DCF0-AA48-46E8-9C72-B746AD8F42F2}"/>
              </a:ext>
            </a:extLst>
          </p:cNvPr>
          <p:cNvSpPr/>
          <p:nvPr/>
        </p:nvSpPr>
        <p:spPr>
          <a:xfrm>
            <a:off x="1164816" y="2715174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E6D1FC-7643-4E5E-9FE3-A81EEE8E8AFD}"/>
              </a:ext>
            </a:extLst>
          </p:cNvPr>
          <p:cNvSpPr txBox="1"/>
          <p:nvPr/>
        </p:nvSpPr>
        <p:spPr>
          <a:xfrm>
            <a:off x="1215537" y="2815339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FF000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</a:p>
        </p:txBody>
      </p:sp>
      <p:sp>
        <p:nvSpPr>
          <p:cNvPr id="45" name="Rounded Rectangle 41">
            <a:extLst>
              <a:ext uri="{FF2B5EF4-FFF2-40B4-BE49-F238E27FC236}">
                <a16:creationId xmlns:a16="http://schemas.microsoft.com/office/drawing/2014/main" id="{89ADFB7E-F7FB-4B01-B679-A862198B98D3}"/>
              </a:ext>
            </a:extLst>
          </p:cNvPr>
          <p:cNvSpPr/>
          <p:nvPr/>
        </p:nvSpPr>
        <p:spPr>
          <a:xfrm>
            <a:off x="1660358" y="2219684"/>
            <a:ext cx="495542" cy="399822"/>
          </a:xfrm>
          <a:prstGeom prst="roundRect">
            <a:avLst>
              <a:gd name="adj" fmla="val 8725"/>
            </a:avLst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0C3605-4C4E-4EF3-A8CE-36AFFFB051CF}"/>
              </a:ext>
            </a:extLst>
          </p:cNvPr>
          <p:cNvSpPr txBox="1"/>
          <p:nvPr/>
        </p:nvSpPr>
        <p:spPr>
          <a:xfrm>
            <a:off x="1711079" y="2319849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FF000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</a:p>
        </p:txBody>
      </p:sp>
      <p:sp>
        <p:nvSpPr>
          <p:cNvPr id="49" name="Rounded Rectangle 41">
            <a:extLst>
              <a:ext uri="{FF2B5EF4-FFF2-40B4-BE49-F238E27FC236}">
                <a16:creationId xmlns:a16="http://schemas.microsoft.com/office/drawing/2014/main" id="{431E8CCF-CB76-487A-8313-E413B88AF533}"/>
              </a:ext>
            </a:extLst>
          </p:cNvPr>
          <p:cNvSpPr/>
          <p:nvPr/>
        </p:nvSpPr>
        <p:spPr>
          <a:xfrm>
            <a:off x="2152638" y="3143795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570469-FF4B-4474-BD77-52BD0AE1DE9A}"/>
              </a:ext>
            </a:extLst>
          </p:cNvPr>
          <p:cNvSpPr txBox="1"/>
          <p:nvPr/>
        </p:nvSpPr>
        <p:spPr>
          <a:xfrm>
            <a:off x="2203359" y="3243960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FF000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</a:p>
        </p:txBody>
      </p:sp>
      <p:sp>
        <p:nvSpPr>
          <p:cNvPr id="53" name="Rounded Rectangle 41">
            <a:extLst>
              <a:ext uri="{FF2B5EF4-FFF2-40B4-BE49-F238E27FC236}">
                <a16:creationId xmlns:a16="http://schemas.microsoft.com/office/drawing/2014/main" id="{22EFAA58-B98A-4A23-B25C-FA6548D86A68}"/>
              </a:ext>
            </a:extLst>
          </p:cNvPr>
          <p:cNvSpPr/>
          <p:nvPr/>
        </p:nvSpPr>
        <p:spPr>
          <a:xfrm>
            <a:off x="2638132" y="3977622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5C1BFAA-0915-44A5-AAF5-4FE8A64EEB14}"/>
              </a:ext>
            </a:extLst>
          </p:cNvPr>
          <p:cNvSpPr txBox="1"/>
          <p:nvPr/>
        </p:nvSpPr>
        <p:spPr>
          <a:xfrm>
            <a:off x="2688853" y="4077787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FF000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</a:p>
        </p:txBody>
      </p:sp>
      <p:sp>
        <p:nvSpPr>
          <p:cNvPr id="57" name="Rounded Rectangle 41">
            <a:extLst>
              <a:ext uri="{FF2B5EF4-FFF2-40B4-BE49-F238E27FC236}">
                <a16:creationId xmlns:a16="http://schemas.microsoft.com/office/drawing/2014/main" id="{983920F7-7035-44E5-B532-84DD5742667F}"/>
              </a:ext>
            </a:extLst>
          </p:cNvPr>
          <p:cNvSpPr/>
          <p:nvPr/>
        </p:nvSpPr>
        <p:spPr>
          <a:xfrm>
            <a:off x="3135329" y="3466417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F0742E7-A89F-4FA5-BEE5-0051502465D2}"/>
              </a:ext>
            </a:extLst>
          </p:cNvPr>
          <p:cNvSpPr txBox="1"/>
          <p:nvPr/>
        </p:nvSpPr>
        <p:spPr>
          <a:xfrm>
            <a:off x="3186050" y="3566582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00B05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05</a:t>
            </a:r>
          </a:p>
        </p:txBody>
      </p:sp>
      <p:sp>
        <p:nvSpPr>
          <p:cNvPr id="61" name="Rounded Rectangle 41">
            <a:extLst>
              <a:ext uri="{FF2B5EF4-FFF2-40B4-BE49-F238E27FC236}">
                <a16:creationId xmlns:a16="http://schemas.microsoft.com/office/drawing/2014/main" id="{63F3A32B-4FF3-421C-8976-3CE2E1204FC2}"/>
              </a:ext>
            </a:extLst>
          </p:cNvPr>
          <p:cNvSpPr/>
          <p:nvPr/>
        </p:nvSpPr>
        <p:spPr>
          <a:xfrm>
            <a:off x="3620823" y="2656470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03607C4-D2D8-41EA-943B-E9E74FD65605}"/>
              </a:ext>
            </a:extLst>
          </p:cNvPr>
          <p:cNvSpPr txBox="1"/>
          <p:nvPr/>
        </p:nvSpPr>
        <p:spPr>
          <a:xfrm>
            <a:off x="3671544" y="2756635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00B05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06</a:t>
            </a:r>
          </a:p>
        </p:txBody>
      </p:sp>
      <p:sp>
        <p:nvSpPr>
          <p:cNvPr id="65" name="Rounded Rectangle 41">
            <a:extLst>
              <a:ext uri="{FF2B5EF4-FFF2-40B4-BE49-F238E27FC236}">
                <a16:creationId xmlns:a16="http://schemas.microsoft.com/office/drawing/2014/main" id="{B57E97D2-1FE7-4FEC-971F-2A1EB45E846C}"/>
              </a:ext>
            </a:extLst>
          </p:cNvPr>
          <p:cNvSpPr/>
          <p:nvPr/>
        </p:nvSpPr>
        <p:spPr>
          <a:xfrm>
            <a:off x="4110457" y="2069264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F7F7F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9A871D1-0873-46B7-95E9-CFED0B22750E}"/>
              </a:ext>
            </a:extLst>
          </p:cNvPr>
          <p:cNvSpPr txBox="1"/>
          <p:nvPr/>
        </p:nvSpPr>
        <p:spPr>
          <a:xfrm>
            <a:off x="4161178" y="2169429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00B050"/>
                </a:solidFill>
                <a:latin typeface="Gotham Condensed Bold" pitchFamily="50" charset="0"/>
                <a:ea typeface="Montserrat Medium" charset="0"/>
                <a:cs typeface="Montserrat Medium" charset="0"/>
              </a:rPr>
              <a:t>07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3261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  <p:bldP spid="45" grpId="0" animBg="1"/>
      <p:bldP spid="47" grpId="0"/>
      <p:bldP spid="49" grpId="0" animBg="1"/>
      <p:bldP spid="51" grpId="0"/>
      <p:bldP spid="53" grpId="0" animBg="1"/>
      <p:bldP spid="55" grpId="0"/>
      <p:bldP spid="57" grpId="0" animBg="1"/>
      <p:bldP spid="59" grpId="0"/>
      <p:bldP spid="61" grpId="0" animBg="1"/>
      <p:bldP spid="63" grpId="0"/>
      <p:bldP spid="65" grpId="0" animBg="1"/>
      <p:bldP spid="6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THEORIES OF LEADERSHIP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5E20D4-2216-4A75-8231-0A423E0A3B44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Personality.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Dominance and personal presence.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Charisma.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Self confidence.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Achievement.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Ability to formulate a clear vision.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49FB9B-52A6-4B1B-98CC-ADAF6B78D7C0}"/>
              </a:ext>
            </a:extLst>
          </p:cNvPr>
          <p:cNvSpPr txBox="1"/>
          <p:nvPr/>
        </p:nvSpPr>
        <p:spPr>
          <a:xfrm>
            <a:off x="5166257" y="1548587"/>
            <a:ext cx="597261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Is there a set of characteristics that determine a good leader?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DC2079-2740-458C-BE9E-4A6A9D0FAD6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192" y="1548587"/>
            <a:ext cx="1985963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848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THEORIES OF LEADERSHIP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5E20D4-2216-4A75-8231-0A423E0A3B44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Imply that leaders can be trained.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Focus on the way of doing things.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Structure based:  Focus on instituting structures – task orientated.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Relation based:  Focus on developing relationships – process orientated.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  <a:p>
            <a:r>
              <a:rPr lang="en-GB" dirty="0">
                <a:latin typeface="Gotham Condensed Book" panose="02000606030000020004" pitchFamily="50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49FB9B-52A6-4B1B-98CC-ADAF6B78D7C0}"/>
              </a:ext>
            </a:extLst>
          </p:cNvPr>
          <p:cNvSpPr txBox="1"/>
          <p:nvPr/>
        </p:nvSpPr>
        <p:spPr>
          <a:xfrm>
            <a:off x="5166257" y="1548587"/>
            <a:ext cx="597261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Behavioral Leadership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ECBBA3-7954-46BD-A18A-0C1C78A7A7C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766" y="1548587"/>
            <a:ext cx="1663065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795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THEORIES OF LEADERSHIP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5E20D4-2216-4A75-8231-0A423E0A3B44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Greater degree of flexibility.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Different styles for different situations.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Suggests leadership is not a fixed set of characteristics.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Leadership characteristics can be transposed into different context.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  <a:p>
            <a:r>
              <a:rPr lang="en-GB" dirty="0">
                <a:latin typeface="Gotham Condensed Book" panose="02000606030000020004" pitchFamily="50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49FB9B-52A6-4B1B-98CC-ADAF6B78D7C0}"/>
              </a:ext>
            </a:extLst>
          </p:cNvPr>
          <p:cNvSpPr txBox="1"/>
          <p:nvPr/>
        </p:nvSpPr>
        <p:spPr>
          <a:xfrm>
            <a:off x="5166257" y="1548587"/>
            <a:ext cx="597261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Contingency Leadership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7052F-0B60-49C7-8A39-D5DFD0228BB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991" y="1530624"/>
            <a:ext cx="122301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0720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25B1AE-B9B6-40B8-A0F2-70AC2676B76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75" y="1548587"/>
            <a:ext cx="1483042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THEORIES OF LEADERSHIP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5E20D4-2216-4A75-8231-0A423E0A3B44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Needed when there are widespread changes to a business.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Long term strategic planning.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Development of clear objectives.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Clear vision of the path needed to achieve the desired changes.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Leading by example.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Maximise efficiencies of system and process.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  <a:p>
            <a:r>
              <a:rPr lang="en-GB" dirty="0">
                <a:latin typeface="Gotham Condensed Book" panose="02000606030000020004" pitchFamily="50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49FB9B-52A6-4B1B-98CC-ADAF6B78D7C0}"/>
              </a:ext>
            </a:extLst>
          </p:cNvPr>
          <p:cNvSpPr txBox="1"/>
          <p:nvPr/>
        </p:nvSpPr>
        <p:spPr>
          <a:xfrm>
            <a:off x="5166257" y="1548587"/>
            <a:ext cx="597261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Transformational Leadership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3800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THEORIES OF LEADERSHIP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5E20D4-2216-4A75-8231-0A423E0A3B44}"/>
              </a:ext>
            </a:extLst>
          </p:cNvPr>
          <p:cNvSpPr txBox="1"/>
          <p:nvPr/>
        </p:nvSpPr>
        <p:spPr>
          <a:xfrm>
            <a:off x="5166257" y="2274571"/>
            <a:ext cx="6738359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Focus on the management of the business.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Procedures and efficiencies are the main priorities.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Working to a set of rules and contracts.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1800" dirty="0">
                <a:latin typeface="Gotham Condensed Book" panose="02000606030000020004" pitchFamily="50" charset="0"/>
              </a:rPr>
              <a:t>Managing the current issues and problems.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  <a:p>
            <a:r>
              <a:rPr lang="en-GB" dirty="0">
                <a:latin typeface="Gotham Condensed Book" panose="02000606030000020004" pitchFamily="50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49FB9B-52A6-4B1B-98CC-ADAF6B78D7C0}"/>
              </a:ext>
            </a:extLst>
          </p:cNvPr>
          <p:cNvSpPr txBox="1"/>
          <p:nvPr/>
        </p:nvSpPr>
        <p:spPr>
          <a:xfrm>
            <a:off x="5166257" y="1548587"/>
            <a:ext cx="5972615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Transactional</a:t>
            </a:r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 Leadership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4FBF21-EB02-44DA-9362-3016BB1E590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556" y="1548587"/>
            <a:ext cx="132588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03224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TWO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TEAM BUILDING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630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Team development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4068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634685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2779256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35781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634685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Team norms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3102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TORI model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7408" y="4173934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7676" y="4345255"/>
            <a:ext cx="563450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12530" y="3888183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Success driven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373964-F162-D8C1-5E24-3D0C8106BF3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9476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What are the five stages of team building?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Let’s look at them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2</a:t>
            </a:r>
            <a:br>
              <a:rPr lang="en-US" sz="2800" dirty="0"/>
            </a:br>
            <a:r>
              <a:rPr lang="en-US" sz="2800" dirty="0"/>
              <a:t>TEAM BUILDING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13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f6e02a72e50416d8442737dd841a69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08" t="43034"/>
          <a:stretch/>
        </p:blipFill>
        <p:spPr>
          <a:xfrm rot="5400000">
            <a:off x="-351347" y="1734352"/>
            <a:ext cx="6354563" cy="389273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SESSION RULES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43262" y="5839514"/>
            <a:ext cx="3966949" cy="4658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sz="28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PHONE ON SILENT MODE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05236" y="5839514"/>
            <a:ext cx="3966949" cy="4658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LUNCH WILL BE READY AT ……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692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>
            <a:spLocks/>
          </p:cNvSpPr>
          <p:nvPr/>
        </p:nvSpPr>
        <p:spPr>
          <a:xfrm>
            <a:off x="740664" y="1595276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15547" y="1666394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The early stages of a new team, could also be the addition of new members to an existing team.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313F03-430A-4F42-ADD6-3335086D65D6}"/>
              </a:ext>
            </a:extLst>
          </p:cNvPr>
          <p:cNvSpPr txBox="1"/>
          <p:nvPr/>
        </p:nvSpPr>
        <p:spPr>
          <a:xfrm>
            <a:off x="940603" y="1796441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800" dirty="0">
                <a:latin typeface="Gotham Condensed Medium" panose="02000606030000020004" pitchFamily="50" charset="0"/>
              </a:rPr>
              <a:t>FORMING</a:t>
            </a:r>
          </a:p>
        </p:txBody>
      </p:sp>
      <p:pic>
        <p:nvPicPr>
          <p:cNvPr id="24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081" t="3082" r="9101" b="52218"/>
          <a:stretch/>
        </p:blipFill>
        <p:spPr bwMode="auto">
          <a:xfrm>
            <a:off x="11417736" y="2611971"/>
            <a:ext cx="471890" cy="81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53596" y1="21955" x2="53596" y2="219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43" t="3082" r="38839" b="52218"/>
          <a:stretch/>
        </p:blipFill>
        <p:spPr bwMode="auto">
          <a:xfrm>
            <a:off x="11417736" y="1595276"/>
            <a:ext cx="478803" cy="82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18151" y1="61921" x2="18151" y2="619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60" t="49213" r="69722" b="6087"/>
          <a:stretch/>
        </p:blipFill>
        <p:spPr bwMode="auto">
          <a:xfrm>
            <a:off x="11417736" y="3506875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49213" r="40746" b="6087"/>
          <a:stretch/>
        </p:blipFill>
        <p:spPr bwMode="auto">
          <a:xfrm>
            <a:off x="11427135" y="4525927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TEAM BUILDING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12CC29-6927-4BE8-9A70-67B3B2D2D04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01" r="76283" b="76003"/>
          <a:stretch/>
        </p:blipFill>
        <p:spPr>
          <a:xfrm>
            <a:off x="11528754" y="5516327"/>
            <a:ext cx="535320" cy="9888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8FA5889-9C7B-4058-A152-6B3A30A95C0B}"/>
              </a:ext>
            </a:extLst>
          </p:cNvPr>
          <p:cNvSpPr/>
          <p:nvPr/>
        </p:nvSpPr>
        <p:spPr>
          <a:xfrm>
            <a:off x="11953056" y="6148137"/>
            <a:ext cx="192508" cy="3609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3">
            <a:extLst>
              <a:ext uri="{FF2B5EF4-FFF2-40B4-BE49-F238E27FC236}">
                <a16:creationId xmlns:a16="http://schemas.microsoft.com/office/drawing/2014/main" id="{19DDA016-1092-4249-A6FE-267E673C18F0}"/>
              </a:ext>
            </a:extLst>
          </p:cNvPr>
          <p:cNvSpPr>
            <a:spLocks/>
          </p:cNvSpPr>
          <p:nvPr/>
        </p:nvSpPr>
        <p:spPr>
          <a:xfrm>
            <a:off x="740664" y="2625439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17C069-4573-4AE9-982C-C76D1BB9A03B}"/>
              </a:ext>
            </a:extLst>
          </p:cNvPr>
          <p:cNvSpPr txBox="1"/>
          <p:nvPr/>
        </p:nvSpPr>
        <p:spPr>
          <a:xfrm>
            <a:off x="3015547" y="2696557"/>
            <a:ext cx="8402189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Time of conflict where people are trying to establish themselves within the team.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29F9AC-58D5-490F-BF63-C2608CB52DB5}"/>
              </a:ext>
            </a:extLst>
          </p:cNvPr>
          <p:cNvSpPr txBox="1"/>
          <p:nvPr/>
        </p:nvSpPr>
        <p:spPr>
          <a:xfrm>
            <a:off x="940603" y="2826604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800" dirty="0">
                <a:latin typeface="Gotham Condensed Medium" panose="02000606030000020004" pitchFamily="50" charset="0"/>
              </a:rPr>
              <a:t>STORMING</a:t>
            </a:r>
          </a:p>
        </p:txBody>
      </p:sp>
      <p:sp>
        <p:nvSpPr>
          <p:cNvPr id="54" name="Rounded Rectangle 3">
            <a:extLst>
              <a:ext uri="{FF2B5EF4-FFF2-40B4-BE49-F238E27FC236}">
                <a16:creationId xmlns:a16="http://schemas.microsoft.com/office/drawing/2014/main" id="{63F3468E-6239-4ED0-81B2-5FA04445D255}"/>
              </a:ext>
            </a:extLst>
          </p:cNvPr>
          <p:cNvSpPr>
            <a:spLocks/>
          </p:cNvSpPr>
          <p:nvPr/>
        </p:nvSpPr>
        <p:spPr>
          <a:xfrm>
            <a:off x="740664" y="3655602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4CFD958-70E2-45BA-B69F-02BE1FCFFB39}"/>
              </a:ext>
            </a:extLst>
          </p:cNvPr>
          <p:cNvSpPr txBox="1"/>
          <p:nvPr/>
        </p:nvSpPr>
        <p:spPr>
          <a:xfrm>
            <a:off x="3015547" y="3726720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 time of settled performance.  Major conflicts have been resolved and the team is started to gel.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8AD6B3-C1A1-449C-95CC-1BDE181415F4}"/>
              </a:ext>
            </a:extLst>
          </p:cNvPr>
          <p:cNvSpPr txBox="1"/>
          <p:nvPr/>
        </p:nvSpPr>
        <p:spPr>
          <a:xfrm>
            <a:off x="940603" y="3856767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800" dirty="0">
                <a:latin typeface="Gotham Condensed Medium" panose="02000606030000020004" pitchFamily="50" charset="0"/>
              </a:rPr>
              <a:t>NORMING</a:t>
            </a:r>
          </a:p>
        </p:txBody>
      </p:sp>
      <p:sp>
        <p:nvSpPr>
          <p:cNvPr id="60" name="Rounded Rectangle 3">
            <a:extLst>
              <a:ext uri="{FF2B5EF4-FFF2-40B4-BE49-F238E27FC236}">
                <a16:creationId xmlns:a16="http://schemas.microsoft.com/office/drawing/2014/main" id="{B2ACB50B-FCD7-4D88-B143-EF4351463E34}"/>
              </a:ext>
            </a:extLst>
          </p:cNvPr>
          <p:cNvSpPr>
            <a:spLocks/>
          </p:cNvSpPr>
          <p:nvPr/>
        </p:nvSpPr>
        <p:spPr>
          <a:xfrm>
            <a:off x="740664" y="4699298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27D263-2CDF-4516-8FA7-3F5927FE5E6E}"/>
              </a:ext>
            </a:extLst>
          </p:cNvPr>
          <p:cNvSpPr txBox="1"/>
          <p:nvPr/>
        </p:nvSpPr>
        <p:spPr>
          <a:xfrm>
            <a:off x="3015547" y="4770416"/>
            <a:ext cx="8123325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Team has matured to the point that they can perform in a functional effective manner.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7F4092D-0350-4232-ACCE-D70BBA4F3B37}"/>
              </a:ext>
            </a:extLst>
          </p:cNvPr>
          <p:cNvSpPr txBox="1"/>
          <p:nvPr/>
        </p:nvSpPr>
        <p:spPr>
          <a:xfrm>
            <a:off x="940603" y="4900463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800" dirty="0">
                <a:latin typeface="Gotham Condensed Medium" panose="02000606030000020004" pitchFamily="50" charset="0"/>
              </a:rPr>
              <a:t>PERFORMING</a:t>
            </a:r>
          </a:p>
        </p:txBody>
      </p:sp>
      <p:sp>
        <p:nvSpPr>
          <p:cNvPr id="66" name="Rounded Rectangle 3">
            <a:extLst>
              <a:ext uri="{FF2B5EF4-FFF2-40B4-BE49-F238E27FC236}">
                <a16:creationId xmlns:a16="http://schemas.microsoft.com/office/drawing/2014/main" id="{2B6205E4-7AAA-471F-BDF7-51953C67F7AE}"/>
              </a:ext>
            </a:extLst>
          </p:cNvPr>
          <p:cNvSpPr>
            <a:spLocks/>
          </p:cNvSpPr>
          <p:nvPr/>
        </p:nvSpPr>
        <p:spPr>
          <a:xfrm>
            <a:off x="740664" y="5689860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F56D4EF-83DA-4DF8-84BB-917982EA8531}"/>
              </a:ext>
            </a:extLst>
          </p:cNvPr>
          <p:cNvSpPr txBox="1"/>
          <p:nvPr/>
        </p:nvSpPr>
        <p:spPr>
          <a:xfrm>
            <a:off x="3015547" y="5760978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Project is finished and the team disbands.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9AC4E5E-61B7-476A-BC9A-46726FECAA28}"/>
              </a:ext>
            </a:extLst>
          </p:cNvPr>
          <p:cNvSpPr txBox="1"/>
          <p:nvPr/>
        </p:nvSpPr>
        <p:spPr>
          <a:xfrm>
            <a:off x="940603" y="5891025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800" dirty="0">
                <a:latin typeface="Gotham Condensed Medium" panose="02000606030000020004" pitchFamily="50" charset="0"/>
              </a:rPr>
              <a:t>ADJOURNING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543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32" grpId="0"/>
      <p:bldP spid="13" grpId="0" animBg="1"/>
      <p:bldP spid="14" grpId="0" animBg="1"/>
      <p:bldP spid="17" grpId="0"/>
      <p:bldP spid="18" grpId="0"/>
      <p:bldP spid="54" grpId="0" animBg="1"/>
      <p:bldP spid="56" grpId="0"/>
      <p:bldP spid="58" grpId="0"/>
      <p:bldP spid="60" grpId="0" animBg="1"/>
      <p:bldP spid="62" grpId="0"/>
      <p:bldP spid="64" grpId="0"/>
      <p:bldP spid="66" grpId="0" animBg="1"/>
      <p:bldP spid="68" grpId="0"/>
      <p:bldP spid="7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Forming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The forming stage involves a period of orientation and getting acquainted.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Uncertainty is high during this stage, and people are looking for leadership and authority.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A member who asserts authority or is knowledgeable may be looked to take control.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Team members are asking such questions as “What does the team offer me?” “What is expected of me?” “Will I fit in?”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Most interactions are social as members get to know each other</a:t>
            </a:r>
            <a:endParaRPr lang="en-US" sz="1800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32707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Storming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This stage is a period marked by conflict and competition.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Team performance may decrease because energy is wasted in unproductivity.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Members will disagree and subgroups and cliques will form.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To overcome this stage members must work together to overcome obstacles and accept individual differences.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Failure to address the conflict at this stage may lead to long-term problems.</a:t>
            </a:r>
            <a:endParaRPr lang="en-US" sz="1800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31075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Norming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Once through the storming stage, conflict is resolved, and unity starts to emerge.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Individual roles and leadership status will be established.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Interpersonal differences are resolved, and a sense of cohesion and unity is formed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Team performance wil</a:t>
            </a:r>
            <a:r>
              <a:rPr lang="en-US" sz="1800" dirty="0">
                <a:latin typeface="Gotham Condensed Book" panose="02000606030000020004" pitchFamily="50" charset="0"/>
              </a:rPr>
              <a:t>l 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increase during this stage. Problems and conflict will still occur and can cause a slip back into the storming stage</a:t>
            </a:r>
            <a:r>
              <a:rPr lang="en-US" sz="1800" dirty="0">
                <a:latin typeface="Gotham Condensed Book" panose="02000606030000020004" pitchFamily="50" charset="0"/>
              </a:rPr>
              <a:t>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06697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Performing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Consensus and cooperation has been well established.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Team is mature, organized and well functioning.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There is a clear structure and members are committed to the team goals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Team performance wil</a:t>
            </a:r>
            <a:r>
              <a:rPr lang="en-US" sz="1800" dirty="0">
                <a:latin typeface="Gotham Condensed Book" panose="02000606030000020004" pitchFamily="50" charset="0"/>
              </a:rPr>
              <a:t>l 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increase during this stage. Problems and conflict will still occur, bu</a:t>
            </a:r>
            <a:r>
              <a:rPr lang="en-US" sz="1800" dirty="0">
                <a:latin typeface="Gotham Condensed Book" panose="02000606030000020004" pitchFamily="50" charset="0"/>
              </a:rPr>
              <a:t>t they are dealt with constructively.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The team is focused on problem solving and meeting team goals.</a:t>
            </a:r>
            <a:endParaRPr lang="en-US" sz="1800" dirty="0">
              <a:latin typeface="Gotham Condensed Book" panose="02000606030000020004" pitchFamily="50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41926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TEAM BUILDING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820910" y="155384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Adjourning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Once a team's goals have been achieved the emphasis is on completed final tasks and documenting the results.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Long term teams very rarely enter thi</a:t>
            </a:r>
            <a:r>
              <a:rPr lang="en-US" sz="1800" dirty="0">
                <a:latin typeface="Gotham Condensed Book" panose="02000606030000020004" pitchFamily="50" charset="0"/>
              </a:rPr>
              <a:t>s 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stage.  </a:t>
            </a:r>
            <a:r>
              <a:rPr lang="en-US" sz="1800" dirty="0">
                <a:latin typeface="Gotham Condensed Book" panose="02000606030000020004" pitchFamily="50" charset="0"/>
              </a:rPr>
              <a:t>T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hey have a never-ending list of tasks to complete.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The entry </a:t>
            </a:r>
            <a:r>
              <a:rPr lang="en-US" sz="1800" dirty="0">
                <a:latin typeface="Gotham Condensed Book" panose="02000606030000020004" pitchFamily="50" charset="0"/>
              </a:rPr>
              <a:t>of new members to the team may well mean a repeating of the Forming or Storming stages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.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99540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All teams have norms:  rules &amp; guidelines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These are often unwritten.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What are some of the norms within your team?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3</a:t>
            </a:r>
            <a:br>
              <a:rPr lang="en-US" sz="2800" dirty="0"/>
            </a:br>
            <a:r>
              <a:rPr lang="en-US" sz="2800" dirty="0"/>
              <a:t>TEAM NORMS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8108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</a:t>
            </a:r>
            <a:r>
              <a:rPr lang="en-US" dirty="0"/>
              <a:t>TEAM NORMS</a:t>
            </a:r>
            <a:endParaRPr lang="en-US" spc="-200" dirty="0"/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All teams have norms,  these are rules and guidelines that ensure the behaviors of all team members align.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12D9C-E7CA-426C-8EC4-311BCA989C9F}"/>
              </a:ext>
            </a:extLst>
          </p:cNvPr>
          <p:cNvSpPr txBox="1"/>
          <p:nvPr/>
        </p:nvSpPr>
        <p:spPr>
          <a:xfrm>
            <a:off x="5085543" y="2977956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 most cases they are not written down.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Norms can be a positive, ensuring the team has a code of conduct that everyone understands.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In some instances they can be seen as counterproductive.  Especially when one norm suits some team members and not others.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Some teams spend time and establish a set of norms.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9080FC1-70A7-4549-AA09-AB14F4C3F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12466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</a:t>
            </a:r>
            <a:r>
              <a:rPr lang="en-US" dirty="0"/>
              <a:t>TORI</a:t>
            </a:r>
            <a:endParaRPr lang="en-US" spc="-200" dirty="0"/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Has anyone heard of the TORI team building model and, more importantly, has anyone ever used it to build a team?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12D9C-E7CA-426C-8EC4-311BCA989C9F}"/>
              </a:ext>
            </a:extLst>
          </p:cNvPr>
          <p:cNvSpPr txBox="1"/>
          <p:nvPr/>
        </p:nvSpPr>
        <p:spPr>
          <a:xfrm>
            <a:off x="5085543" y="3290013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Gotham Condensed Book" panose="02000606030000020004" pitchFamily="50" charset="0"/>
              </a:rPr>
              <a:t>TRUST.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Gotham Condensed Book" panose="02000606030000020004" pitchFamily="50" charset="0"/>
              </a:rPr>
              <a:t>OPENNESS.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Gotham Condensed Book" panose="02000606030000020004" pitchFamily="50" charset="0"/>
              </a:rPr>
              <a:t>REALIZATION.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Gotham Condensed Book" panose="02000606030000020004" pitchFamily="50" charset="0"/>
              </a:rPr>
              <a:t>INTERDEPENDENCE.</a:t>
            </a:r>
            <a:endParaRPr lang="en-US" sz="2000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324E469-4BDE-F5D7-1A48-9864DDD88D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090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</a:t>
            </a:r>
            <a:r>
              <a:rPr lang="en-US" dirty="0"/>
              <a:t>TORI</a:t>
            </a:r>
            <a:endParaRPr lang="en-US" spc="-200" dirty="0"/>
          </a:p>
        </p:txBody>
      </p:sp>
      <p:sp>
        <p:nvSpPr>
          <p:cNvPr id="6" name="TextBox 5"/>
          <p:cNvSpPr txBox="1"/>
          <p:nvPr/>
        </p:nvSpPr>
        <p:spPr>
          <a:xfrm>
            <a:off x="5085543" y="1870077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As teams develop and move from a low performing, new team to a mature high performing team the dynamics within the team changes.</a:t>
            </a:r>
          </a:p>
          <a:p>
            <a:endParaRPr lang="en-US" sz="2400" dirty="0"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12D9C-E7CA-426C-8EC4-311BCA989C9F}"/>
              </a:ext>
            </a:extLst>
          </p:cNvPr>
          <p:cNvSpPr txBox="1"/>
          <p:nvPr/>
        </p:nvSpPr>
        <p:spPr>
          <a:xfrm>
            <a:off x="5085543" y="3173898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From defensive and formal relationships to freer, trusting ones.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From distorted and closed communication to openness and candor.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Competitive problem solving and goal achievement become the norm 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 team starts to rely on each other, which leads to greater success.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365D590-E79B-04E3-C512-A31952C71C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7686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opwatch Handheld Digital LCD Sports Stopwatch Chronograph Counter Timer |  Shopee Malays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35" y="877435"/>
            <a:ext cx="5933672" cy="5933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SESSION RULES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-10296" y="5845059"/>
            <a:ext cx="6096000" cy="4658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sz="28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 BACK ON TIME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4939" y="5845059"/>
            <a:ext cx="3966949" cy="4658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COFFEE BREAKS ARE ALWAYS 15 MINS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759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THREE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SUCCESS DRIVEN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833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85543" y="1629206"/>
            <a:ext cx="6819073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True leaders are personally driven to be successful.  Great leaders drive their teams to success as well.  They achieve this through action. 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7659EEA0-990E-4E00-AF30-2092D12E1C03}"/>
              </a:ext>
            </a:extLst>
          </p:cNvPr>
          <p:cNvSpPr/>
          <p:nvPr/>
        </p:nvSpPr>
        <p:spPr>
          <a:xfrm>
            <a:off x="5888992" y="2964264"/>
            <a:ext cx="2005986" cy="1989573"/>
          </a:xfrm>
          <a:prstGeom prst="flowChartConnector">
            <a:avLst/>
          </a:prstGeom>
          <a:solidFill>
            <a:schemeClr val="accent6">
              <a:lumMod val="75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TASK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EDB64A8B-093A-45FC-A3AD-464DAF3C70B0}"/>
              </a:ext>
            </a:extLst>
          </p:cNvPr>
          <p:cNvSpPr/>
          <p:nvPr/>
        </p:nvSpPr>
        <p:spPr>
          <a:xfrm>
            <a:off x="6692441" y="4122229"/>
            <a:ext cx="2005986" cy="1989573"/>
          </a:xfrm>
          <a:prstGeom prst="flowChartConnector">
            <a:avLst/>
          </a:prstGeom>
          <a:solidFill>
            <a:schemeClr val="accent6">
              <a:lumMod val="75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INDIVIDUAL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F017657D-550F-4B20-8ADB-1277586CDDC8}"/>
              </a:ext>
            </a:extLst>
          </p:cNvPr>
          <p:cNvSpPr/>
          <p:nvPr/>
        </p:nvSpPr>
        <p:spPr>
          <a:xfrm>
            <a:off x="5085543" y="4122230"/>
            <a:ext cx="2005986" cy="1989573"/>
          </a:xfrm>
          <a:prstGeom prst="flowChartConnector">
            <a:avLst/>
          </a:prstGeom>
          <a:solidFill>
            <a:schemeClr val="accent6">
              <a:lumMod val="75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TEAM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5D121F-0199-44FE-A1AB-D6B1B56FA2DE}"/>
              </a:ext>
            </a:extLst>
          </p:cNvPr>
          <p:cNvSpPr txBox="1"/>
          <p:nvPr/>
        </p:nvSpPr>
        <p:spPr>
          <a:xfrm>
            <a:off x="8997485" y="3522085"/>
            <a:ext cx="2998331" cy="2609813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Achieving the TASK.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Managing the TEAM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Managing INDIVIDUALS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8905056-EFD4-4104-4501-5CA70BDB5C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58769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What are some of the key drivers that you can apply to ensure success?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4</a:t>
            </a:r>
            <a:br>
              <a:rPr lang="en-US" sz="2800" dirty="0"/>
            </a:br>
            <a:r>
              <a:rPr lang="en-US" sz="2800" dirty="0"/>
              <a:t>DRIVERS FOR SUCCESS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6741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>
            <a:spLocks/>
          </p:cNvSpPr>
          <p:nvPr/>
        </p:nvSpPr>
        <p:spPr>
          <a:xfrm>
            <a:off x="740664" y="1595276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15547" y="1666394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Without the ability to know our own direction, how will we know the direction to lead our team.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313F03-430A-4F42-ADD6-3335086D65D6}"/>
              </a:ext>
            </a:extLst>
          </p:cNvPr>
          <p:cNvSpPr txBox="1"/>
          <p:nvPr/>
        </p:nvSpPr>
        <p:spPr>
          <a:xfrm>
            <a:off x="940603" y="1796441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000" dirty="0">
                <a:latin typeface="Gotham Condensed Medium" panose="02000606030000020004" pitchFamily="50" charset="0"/>
              </a:rPr>
              <a:t>SELF DIRECTION</a:t>
            </a:r>
          </a:p>
        </p:txBody>
      </p:sp>
      <p:pic>
        <p:nvPicPr>
          <p:cNvPr id="24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081" t="3082" r="9101" b="52218"/>
          <a:stretch/>
        </p:blipFill>
        <p:spPr bwMode="auto">
          <a:xfrm>
            <a:off x="11417736" y="2611971"/>
            <a:ext cx="471890" cy="81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53596" y1="21955" x2="53596" y2="219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43" t="3082" r="38839" b="52218"/>
          <a:stretch/>
        </p:blipFill>
        <p:spPr bwMode="auto">
          <a:xfrm>
            <a:off x="11417736" y="1595276"/>
            <a:ext cx="478803" cy="82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18151" y1="61921" x2="18151" y2="619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60" t="49213" r="69722" b="6087"/>
          <a:stretch/>
        </p:blipFill>
        <p:spPr bwMode="auto">
          <a:xfrm>
            <a:off x="11417736" y="3506875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49213" r="40746" b="6087"/>
          <a:stretch/>
        </p:blipFill>
        <p:spPr bwMode="auto">
          <a:xfrm>
            <a:off x="11427135" y="4525927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12CC29-6927-4BE8-9A70-67B3B2D2D04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01" r="76283" b="76003"/>
          <a:stretch/>
        </p:blipFill>
        <p:spPr>
          <a:xfrm>
            <a:off x="11528754" y="5516327"/>
            <a:ext cx="535320" cy="9888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8FA5889-9C7B-4058-A152-6B3A30A95C0B}"/>
              </a:ext>
            </a:extLst>
          </p:cNvPr>
          <p:cNvSpPr/>
          <p:nvPr/>
        </p:nvSpPr>
        <p:spPr>
          <a:xfrm>
            <a:off x="11953056" y="6148137"/>
            <a:ext cx="192508" cy="3609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3">
            <a:extLst>
              <a:ext uri="{FF2B5EF4-FFF2-40B4-BE49-F238E27FC236}">
                <a16:creationId xmlns:a16="http://schemas.microsoft.com/office/drawing/2014/main" id="{19DDA016-1092-4249-A6FE-267E673C18F0}"/>
              </a:ext>
            </a:extLst>
          </p:cNvPr>
          <p:cNvSpPr>
            <a:spLocks/>
          </p:cNvSpPr>
          <p:nvPr/>
        </p:nvSpPr>
        <p:spPr>
          <a:xfrm>
            <a:off x="740664" y="2625439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17C069-4573-4AE9-982C-C76D1BB9A03B}"/>
              </a:ext>
            </a:extLst>
          </p:cNvPr>
          <p:cNvSpPr txBox="1"/>
          <p:nvPr/>
        </p:nvSpPr>
        <p:spPr>
          <a:xfrm>
            <a:off x="3015547" y="2696557"/>
            <a:ext cx="8402189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People are individuals with individual styles and traits.  Great leaders change their style to accommodate.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29F9AC-58D5-490F-BF63-C2608CB52DB5}"/>
              </a:ext>
            </a:extLst>
          </p:cNvPr>
          <p:cNvSpPr txBox="1"/>
          <p:nvPr/>
        </p:nvSpPr>
        <p:spPr>
          <a:xfrm>
            <a:off x="940603" y="2826604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000" dirty="0">
                <a:latin typeface="Gotham Condensed Medium" panose="02000606030000020004" pitchFamily="50" charset="0"/>
              </a:rPr>
              <a:t>PEOPLE SKILLS</a:t>
            </a:r>
          </a:p>
        </p:txBody>
      </p:sp>
      <p:sp>
        <p:nvSpPr>
          <p:cNvPr id="54" name="Rounded Rectangle 3">
            <a:extLst>
              <a:ext uri="{FF2B5EF4-FFF2-40B4-BE49-F238E27FC236}">
                <a16:creationId xmlns:a16="http://schemas.microsoft.com/office/drawing/2014/main" id="{63F3468E-6239-4ED0-81B2-5FA04445D255}"/>
              </a:ext>
            </a:extLst>
          </p:cNvPr>
          <p:cNvSpPr>
            <a:spLocks/>
          </p:cNvSpPr>
          <p:nvPr/>
        </p:nvSpPr>
        <p:spPr>
          <a:xfrm>
            <a:off x="740664" y="3655602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4CFD958-70E2-45BA-B69F-02BE1FCFFB39}"/>
              </a:ext>
            </a:extLst>
          </p:cNvPr>
          <p:cNvSpPr txBox="1"/>
          <p:nvPr/>
        </p:nvSpPr>
        <p:spPr>
          <a:xfrm>
            <a:off x="3015547" y="3726720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Being able to prioritize and to handle complex multi-task situations is a must.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8AD6B3-C1A1-449C-95CC-1BDE181415F4}"/>
              </a:ext>
            </a:extLst>
          </p:cNvPr>
          <p:cNvSpPr txBox="1"/>
          <p:nvPr/>
        </p:nvSpPr>
        <p:spPr>
          <a:xfrm>
            <a:off x="940603" y="3856767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000" dirty="0">
                <a:latin typeface="Gotham Condensed Medium" panose="02000606030000020004" pitchFamily="50" charset="0"/>
              </a:rPr>
              <a:t>PROCESS SKILLS</a:t>
            </a:r>
          </a:p>
        </p:txBody>
      </p:sp>
      <p:sp>
        <p:nvSpPr>
          <p:cNvPr id="60" name="Rounded Rectangle 3">
            <a:extLst>
              <a:ext uri="{FF2B5EF4-FFF2-40B4-BE49-F238E27FC236}">
                <a16:creationId xmlns:a16="http://schemas.microsoft.com/office/drawing/2014/main" id="{B2ACB50B-FCD7-4D88-B143-EF4351463E34}"/>
              </a:ext>
            </a:extLst>
          </p:cNvPr>
          <p:cNvSpPr>
            <a:spLocks/>
          </p:cNvSpPr>
          <p:nvPr/>
        </p:nvSpPr>
        <p:spPr>
          <a:xfrm>
            <a:off x="740664" y="4699298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27D263-2CDF-4516-8FA7-3F5927FE5E6E}"/>
              </a:ext>
            </a:extLst>
          </p:cNvPr>
          <p:cNvSpPr txBox="1"/>
          <p:nvPr/>
        </p:nvSpPr>
        <p:spPr>
          <a:xfrm>
            <a:off x="3015547" y="4770416"/>
            <a:ext cx="8123325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All great leaders are fantastic communicators, no matter the situation they can ensure understanding.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7F4092D-0350-4232-ACCE-D70BBA4F3B37}"/>
              </a:ext>
            </a:extLst>
          </p:cNvPr>
          <p:cNvSpPr txBox="1"/>
          <p:nvPr/>
        </p:nvSpPr>
        <p:spPr>
          <a:xfrm>
            <a:off x="940603" y="4900463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000" dirty="0">
                <a:latin typeface="Gotham Condensed Medium" panose="02000606030000020004" pitchFamily="50" charset="0"/>
              </a:rPr>
              <a:t>COMMUNICATION</a:t>
            </a:r>
          </a:p>
        </p:txBody>
      </p:sp>
      <p:sp>
        <p:nvSpPr>
          <p:cNvPr id="66" name="Rounded Rectangle 3">
            <a:extLst>
              <a:ext uri="{FF2B5EF4-FFF2-40B4-BE49-F238E27FC236}">
                <a16:creationId xmlns:a16="http://schemas.microsoft.com/office/drawing/2014/main" id="{2B6205E4-7AAA-471F-BDF7-51953C67F7AE}"/>
              </a:ext>
            </a:extLst>
          </p:cNvPr>
          <p:cNvSpPr>
            <a:spLocks/>
          </p:cNvSpPr>
          <p:nvPr/>
        </p:nvSpPr>
        <p:spPr>
          <a:xfrm>
            <a:off x="740664" y="5689860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F56D4EF-83DA-4DF8-84BB-917982EA8531}"/>
              </a:ext>
            </a:extLst>
          </p:cNvPr>
          <p:cNvSpPr txBox="1"/>
          <p:nvPr/>
        </p:nvSpPr>
        <p:spPr>
          <a:xfrm>
            <a:off x="3015547" y="5760978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Every member of a team needs to be accountable for their part of the task.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9AC4E5E-61B7-476A-BC9A-46726FECAA28}"/>
              </a:ext>
            </a:extLst>
          </p:cNvPr>
          <p:cNvSpPr txBox="1"/>
          <p:nvPr/>
        </p:nvSpPr>
        <p:spPr>
          <a:xfrm>
            <a:off x="940603" y="5891025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000" dirty="0">
                <a:latin typeface="Gotham Condensed Medium" panose="02000606030000020004" pitchFamily="50" charset="0"/>
              </a:rPr>
              <a:t>ACCOUNTABILITY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80643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>
            <a:spLocks/>
          </p:cNvSpPr>
          <p:nvPr/>
        </p:nvSpPr>
        <p:spPr>
          <a:xfrm>
            <a:off x="740664" y="1595276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15547" y="1666394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Without the ability to know our own direction, how will we know the direction to lead our team.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313F03-430A-4F42-ADD6-3335086D65D6}"/>
              </a:ext>
            </a:extLst>
          </p:cNvPr>
          <p:cNvSpPr txBox="1"/>
          <p:nvPr/>
        </p:nvSpPr>
        <p:spPr>
          <a:xfrm>
            <a:off x="940603" y="1796441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SELF DIRECTION</a:t>
            </a:r>
          </a:p>
        </p:txBody>
      </p:sp>
      <p:pic>
        <p:nvPicPr>
          <p:cNvPr id="28" name="Picture 2" descr="PNG Counting Transparent Counting.PNG Images. | Plus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53596" y1="21955" x2="53596" y2="219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43" t="3082" r="38839" b="52218"/>
          <a:stretch/>
        </p:blipFill>
        <p:spPr bwMode="auto">
          <a:xfrm>
            <a:off x="11417736" y="1595276"/>
            <a:ext cx="478803" cy="82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4" y="2829058"/>
            <a:ext cx="6658757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Our experiences shape our beliefs and values.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These beliefs and values create our leadership style.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Our leadership style will form the environment in which our team will function.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Before we can set team goals, we must set our individual goals  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25023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 Counting Transparent Counting.PNG Images. | PlusPNG">
            <a:extLst>
              <a:ext uri="{FF2B5EF4-FFF2-40B4-BE49-F238E27FC236}">
                <a16:creationId xmlns:a16="http://schemas.microsoft.com/office/drawing/2014/main" id="{7707D751-D6EE-455C-9075-A1B540DE81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081" t="3082" r="9101" b="52218"/>
          <a:stretch/>
        </p:blipFill>
        <p:spPr bwMode="auto">
          <a:xfrm>
            <a:off x="11451336" y="1595276"/>
            <a:ext cx="471890" cy="81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3">
            <a:extLst>
              <a:ext uri="{FF2B5EF4-FFF2-40B4-BE49-F238E27FC236}">
                <a16:creationId xmlns:a16="http://schemas.microsoft.com/office/drawing/2014/main" id="{AE9BF394-0DD9-4010-9896-DE0B8EBD07B1}"/>
              </a:ext>
            </a:extLst>
          </p:cNvPr>
          <p:cNvSpPr>
            <a:spLocks/>
          </p:cNvSpPr>
          <p:nvPr/>
        </p:nvSpPr>
        <p:spPr>
          <a:xfrm>
            <a:off x="774264" y="1608744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6953CF-9230-472C-8F1A-91F6D7B6BB86}"/>
              </a:ext>
            </a:extLst>
          </p:cNvPr>
          <p:cNvSpPr txBox="1"/>
          <p:nvPr/>
        </p:nvSpPr>
        <p:spPr>
          <a:xfrm>
            <a:off x="3049147" y="1679862"/>
            <a:ext cx="8402189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People are individuals with individual styles and traits.  Great leaders change their style to accommodate.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DAB4DC-2E01-403A-B905-8D10B752CC86}"/>
              </a:ext>
            </a:extLst>
          </p:cNvPr>
          <p:cNvSpPr txBox="1"/>
          <p:nvPr/>
        </p:nvSpPr>
        <p:spPr>
          <a:xfrm>
            <a:off x="974203" y="1809909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PEOPLE SKILLS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4" y="2829058"/>
            <a:ext cx="953430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Greatest failure of new managers is the inability to form effective teams and partnerships.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build relationships with individuals.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build relationships through mutually trust and respect.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can change their leadership styles to meet the needs of the individual.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96151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NG Counting Transparent Counting.PNG Images. | PlusPNG">
            <a:extLst>
              <a:ext uri="{FF2B5EF4-FFF2-40B4-BE49-F238E27FC236}">
                <a16:creationId xmlns:a16="http://schemas.microsoft.com/office/drawing/2014/main" id="{D4D38ACA-78F6-4903-8A3A-51AB3AA63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18151" y1="61921" x2="18151" y2="619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60" t="49213" r="69722" b="6087"/>
          <a:stretch/>
        </p:blipFill>
        <p:spPr bwMode="auto">
          <a:xfrm>
            <a:off x="11451336" y="1460017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FE495B49-CFA0-46F1-B6D4-E80828B6EF04}"/>
              </a:ext>
            </a:extLst>
          </p:cNvPr>
          <p:cNvSpPr>
            <a:spLocks/>
          </p:cNvSpPr>
          <p:nvPr/>
        </p:nvSpPr>
        <p:spPr>
          <a:xfrm>
            <a:off x="774264" y="1608744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D7603-1025-4D8D-AFCC-372672187D8C}"/>
              </a:ext>
            </a:extLst>
          </p:cNvPr>
          <p:cNvSpPr txBox="1"/>
          <p:nvPr/>
        </p:nvSpPr>
        <p:spPr>
          <a:xfrm>
            <a:off x="3049147" y="1679862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Being able to prioritize and to handle complex multi-task situations is a must.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6A8A79-788F-465C-BD83-A63CE3CD9A6A}"/>
              </a:ext>
            </a:extLst>
          </p:cNvPr>
          <p:cNvSpPr txBox="1"/>
          <p:nvPr/>
        </p:nvSpPr>
        <p:spPr>
          <a:xfrm>
            <a:off x="974203" y="1809909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PROCESS SKILLS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4" y="2829058"/>
            <a:ext cx="9534304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Put great people in a poor process and they may fail.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We cannot see a process.  We can, however, see a poor performer.  It is easy to blame a poor performer rather than the process.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must demonstrate the flexibility to plan, innovate, create clear objectives, delegate, analyze, decide and use time effectively.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Each day we should identify the synergy between our people and our processes and be prepared to adapt.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know that their people will support and sustain their visions and goals.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31505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NG Counting Transparent Counting.PNG Images. | PlusPNG">
            <a:extLst>
              <a:ext uri="{FF2B5EF4-FFF2-40B4-BE49-F238E27FC236}">
                <a16:creationId xmlns:a16="http://schemas.microsoft.com/office/drawing/2014/main" id="{D4D38ACA-78F6-4903-8A3A-51AB3AA63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  <a14:foregroundMark x1="18151" y1="61921" x2="18151" y2="619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60" t="49213" r="69722" b="6087"/>
          <a:stretch/>
        </p:blipFill>
        <p:spPr bwMode="auto">
          <a:xfrm>
            <a:off x="11451336" y="1460017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FE495B49-CFA0-46F1-B6D4-E80828B6EF04}"/>
              </a:ext>
            </a:extLst>
          </p:cNvPr>
          <p:cNvSpPr>
            <a:spLocks/>
          </p:cNvSpPr>
          <p:nvPr/>
        </p:nvSpPr>
        <p:spPr>
          <a:xfrm>
            <a:off x="774264" y="1608744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D7603-1025-4D8D-AFCC-372672187D8C}"/>
              </a:ext>
            </a:extLst>
          </p:cNvPr>
          <p:cNvSpPr txBox="1"/>
          <p:nvPr/>
        </p:nvSpPr>
        <p:spPr>
          <a:xfrm>
            <a:off x="3049147" y="1679862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Being able to prioritize and to handle complex multi-task situations is a must.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6A8A79-788F-465C-BD83-A63CE3CD9A6A}"/>
              </a:ext>
            </a:extLst>
          </p:cNvPr>
          <p:cNvSpPr txBox="1"/>
          <p:nvPr/>
        </p:nvSpPr>
        <p:spPr>
          <a:xfrm>
            <a:off x="974203" y="1809909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PROCESS SKILLS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4" y="2829058"/>
            <a:ext cx="357867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Time is our most valuable possession.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Eisenhower's method of prioritization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A14269-D930-4F28-8635-748C4AB7B649}"/>
              </a:ext>
            </a:extLst>
          </p:cNvPr>
          <p:cNvSpPr/>
          <p:nvPr/>
        </p:nvSpPr>
        <p:spPr>
          <a:xfrm>
            <a:off x="6208295" y="3043989"/>
            <a:ext cx="4800600" cy="34049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363B41-040A-4B98-9ACC-70DCD44CEA47}"/>
              </a:ext>
            </a:extLst>
          </p:cNvPr>
          <p:cNvCxnSpPr>
            <a:stCxn id="2" idx="0"/>
            <a:endCxn id="2" idx="2"/>
          </p:cNvCxnSpPr>
          <p:nvPr/>
        </p:nvCxnSpPr>
        <p:spPr>
          <a:xfrm>
            <a:off x="8608595" y="3043989"/>
            <a:ext cx="0" cy="3404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9D309E-F04D-4DE4-BBA2-A71D1FF1A812}"/>
              </a:ext>
            </a:extLst>
          </p:cNvPr>
          <p:cNvCxnSpPr>
            <a:stCxn id="2" idx="1"/>
            <a:endCxn id="2" idx="3"/>
          </p:cNvCxnSpPr>
          <p:nvPr/>
        </p:nvCxnSpPr>
        <p:spPr>
          <a:xfrm>
            <a:off x="6208295" y="4746458"/>
            <a:ext cx="480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271DD7-B9AB-402E-928A-EB5BF20EF59E}"/>
              </a:ext>
            </a:extLst>
          </p:cNvPr>
          <p:cNvSpPr txBox="1"/>
          <p:nvPr/>
        </p:nvSpPr>
        <p:spPr>
          <a:xfrm>
            <a:off x="6972304" y="2670171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URGENT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FD905-C517-4055-93D5-3E67B57AF990}"/>
              </a:ext>
            </a:extLst>
          </p:cNvPr>
          <p:cNvSpPr txBox="1"/>
          <p:nvPr/>
        </p:nvSpPr>
        <p:spPr>
          <a:xfrm>
            <a:off x="8799422" y="2662075"/>
            <a:ext cx="2021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URGENT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76F36-A457-4C80-A137-062102A0FB2A}"/>
              </a:ext>
            </a:extLst>
          </p:cNvPr>
          <p:cNvSpPr txBox="1"/>
          <p:nvPr/>
        </p:nvSpPr>
        <p:spPr>
          <a:xfrm>
            <a:off x="4319337" y="3640718"/>
            <a:ext cx="1730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IMPORTANT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C370F0-CF82-44B9-8022-B7220BBDE9D8}"/>
              </a:ext>
            </a:extLst>
          </p:cNvPr>
          <p:cNvSpPr txBox="1"/>
          <p:nvPr/>
        </p:nvSpPr>
        <p:spPr>
          <a:xfrm>
            <a:off x="4478248" y="5317328"/>
            <a:ext cx="1730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NOT IMPORTANT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87890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 Counting Transparent Counting.PNG Images. | PlusPNG">
            <a:extLst>
              <a:ext uri="{FF2B5EF4-FFF2-40B4-BE49-F238E27FC236}">
                <a16:creationId xmlns:a16="http://schemas.microsoft.com/office/drawing/2014/main" id="{4F3E232A-B00F-454C-B14C-1E010ED059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1354" y1="34310" x2="21354" y2="34310"/>
                        <a14:foregroundMark x1="49479" y1="31380" x2="49479" y2="31380"/>
                        <a14:foregroundMark x1="19010" y1="76367" x2="19010" y2="76367"/>
                        <a14:foregroundMark x1="49740" y1="73438" x2="49740" y2="73438"/>
                        <a14:foregroundMark x1="80794" y1="73438" x2="80794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49213" r="40746" b="6087"/>
          <a:stretch/>
        </p:blipFill>
        <p:spPr bwMode="auto">
          <a:xfrm>
            <a:off x="11460735" y="1435373"/>
            <a:ext cx="535320" cy="92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3">
            <a:extLst>
              <a:ext uri="{FF2B5EF4-FFF2-40B4-BE49-F238E27FC236}">
                <a16:creationId xmlns:a16="http://schemas.microsoft.com/office/drawing/2014/main" id="{524A177A-2911-440D-95E9-E925DE40D9D4}"/>
              </a:ext>
            </a:extLst>
          </p:cNvPr>
          <p:cNvSpPr>
            <a:spLocks/>
          </p:cNvSpPr>
          <p:nvPr/>
        </p:nvSpPr>
        <p:spPr>
          <a:xfrm>
            <a:off x="774264" y="1608744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490A7F-7360-42A2-AB65-C31ED3806CB5}"/>
              </a:ext>
            </a:extLst>
          </p:cNvPr>
          <p:cNvSpPr txBox="1"/>
          <p:nvPr/>
        </p:nvSpPr>
        <p:spPr>
          <a:xfrm>
            <a:off x="3264540" y="1681183"/>
            <a:ext cx="8123325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All great leaders are fantastic communicators, no matter the situation they can ensure understanding.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81427-AC41-40E1-96F1-7C6BFEA440A7}"/>
              </a:ext>
            </a:extLst>
          </p:cNvPr>
          <p:cNvSpPr txBox="1"/>
          <p:nvPr/>
        </p:nvSpPr>
        <p:spPr>
          <a:xfrm>
            <a:off x="774264" y="1810509"/>
            <a:ext cx="2581797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COMMUNICATION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3" y="2829058"/>
            <a:ext cx="975087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KISS:   Keep It Simple, Stupid.  Don’t over complicate things to try and impress.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Listen to understand, not to reply.  Listen to everything that is being said to you before formulating your reply.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Speak clearly and enunciate your words.  Best rate is approximately 150 words per minute.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Keep your volume at a comfortable level.  Don’t be too loud or too quiet.  Please should not have to strain to hear you.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Formulate your questions as a direct result of what is being said to you.</a:t>
            </a:r>
            <a:endParaRPr lang="en-US" sz="1800" b="0" i="0" dirty="0">
              <a:effectLst/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25306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EF1ABF-6071-4F7C-A6F0-FB651AACDD4A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01" r="76283" b="76003"/>
          <a:stretch/>
        </p:blipFill>
        <p:spPr>
          <a:xfrm>
            <a:off x="11562354" y="1433016"/>
            <a:ext cx="535320" cy="9888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60603A-776B-45C6-AECB-0DF7CBBFFA14}"/>
              </a:ext>
            </a:extLst>
          </p:cNvPr>
          <p:cNvSpPr/>
          <p:nvPr/>
        </p:nvSpPr>
        <p:spPr>
          <a:xfrm>
            <a:off x="11986656" y="2064826"/>
            <a:ext cx="192508" cy="3609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3">
            <a:extLst>
              <a:ext uri="{FF2B5EF4-FFF2-40B4-BE49-F238E27FC236}">
                <a16:creationId xmlns:a16="http://schemas.microsoft.com/office/drawing/2014/main" id="{3228DC25-E3AB-4F3E-84FE-17D8A3E370C9}"/>
              </a:ext>
            </a:extLst>
          </p:cNvPr>
          <p:cNvSpPr>
            <a:spLocks/>
          </p:cNvSpPr>
          <p:nvPr/>
        </p:nvSpPr>
        <p:spPr>
          <a:xfrm>
            <a:off x="774264" y="1606549"/>
            <a:ext cx="10677072" cy="817029"/>
          </a:xfrm>
          <a:prstGeom prst="roundRect">
            <a:avLst>
              <a:gd name="adj" fmla="val 7657"/>
            </a:avLst>
          </a:prstGeom>
          <a:solidFill>
            <a:schemeClr val="tx1">
              <a:lumMod val="50000"/>
              <a:lumOff val="50000"/>
              <a:alpha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Medium" panose="02000606030000020004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F8728-9146-439C-A811-9F815DBF126C}"/>
              </a:ext>
            </a:extLst>
          </p:cNvPr>
          <p:cNvSpPr txBox="1"/>
          <p:nvPr/>
        </p:nvSpPr>
        <p:spPr>
          <a:xfrm>
            <a:off x="3502132" y="1651859"/>
            <a:ext cx="7848071" cy="681042"/>
          </a:xfrm>
          <a:prstGeom prst="rect">
            <a:avLst/>
          </a:prstGeom>
          <a:noFill/>
        </p:spPr>
        <p:txBody>
          <a:bodyPr wrap="square" lIns="90000" rIns="90000" rtlCol="0" anchor="ctr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Every member of a team needs to be accountable for their part of the task.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174030-3534-4EEB-BAEC-681490F2B3C1}"/>
              </a:ext>
            </a:extLst>
          </p:cNvPr>
          <p:cNvSpPr txBox="1"/>
          <p:nvPr/>
        </p:nvSpPr>
        <p:spPr>
          <a:xfrm>
            <a:off x="974203" y="1807714"/>
            <a:ext cx="2360599" cy="369332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sz="2400" dirty="0">
                <a:latin typeface="Gotham Condensed Medium" panose="02000606030000020004" pitchFamily="50" charset="0"/>
              </a:rPr>
              <a:t>ACCOUNTABILITY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LEADERSHIP :  SUCCESS DRIVEN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2C99-3FD2-4CDF-821E-C19EF480338F}"/>
              </a:ext>
            </a:extLst>
          </p:cNvPr>
          <p:cNvSpPr txBox="1"/>
          <p:nvPr/>
        </p:nvSpPr>
        <p:spPr>
          <a:xfrm>
            <a:off x="740663" y="2829058"/>
            <a:ext cx="9750873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All team members need to admit their mistakes, especially the leader.  When you’re wrong, admit it.  Lead by example.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Assist their teams to close the gap between expected performance and actual results.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Lead, coach, mentor, train your people to ensure the competition of goals and objectives.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Through the above your team should be able to create SMART objectives and goals.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b="0" i="0" dirty="0">
              <a:effectLst/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Leaders provide direction and assistance to ensure these SMART goals are achieved</a:t>
            </a:r>
            <a:r>
              <a:rPr lang="en-US" dirty="0">
                <a:latin typeface="Gotham Condensed Book" panose="02000606030000020004" pitchFamily="50" charset="0"/>
              </a:rPr>
              <a:t>.</a:t>
            </a:r>
            <a:endParaRPr lang="en-US" b="0" i="0" dirty="0">
              <a:effectLst/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16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OBJECTIVES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3827276" y="2768670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27276" y="3493711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827276" y="4218752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1"/>
          <p:cNvSpPr txBox="1">
            <a:spLocks/>
          </p:cNvSpPr>
          <p:nvPr/>
        </p:nvSpPr>
        <p:spPr>
          <a:xfrm flipH="1">
            <a:off x="3877260" y="1565996"/>
            <a:ext cx="8094812" cy="862187"/>
          </a:xfrm>
          <a:prstGeom prst="rect">
            <a:avLst/>
          </a:prstGeom>
        </p:spPr>
        <p:txBody>
          <a:bodyPr lIns="91440" tIns="45720" rIns="91440" bIns="4572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rgbClr val="464D6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ld" pitchFamily="50" charset="0"/>
                <a:cs typeface="Corbel"/>
              </a:rPr>
              <a:t>By the end of this course, Managers will be able to: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4388655" y="2212183"/>
            <a:ext cx="6750217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Understand leadership and its role in managerial positions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4388655" y="2932909"/>
            <a:ext cx="6750217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Know how to build a team and drive that team to success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D146D7-A37C-461E-AB60-877CAA03E6BC}"/>
              </a:ext>
            </a:extLst>
          </p:cNvPr>
          <p:cNvSpPr txBox="1"/>
          <p:nvPr/>
        </p:nvSpPr>
        <p:spPr>
          <a:xfrm>
            <a:off x="4388655" y="3653634"/>
            <a:ext cx="669662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How to coach, mentor, develop &amp; manage different employees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3734002" y="2192093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F3AACE-133C-4635-AEA4-CCACB2AF1B43}"/>
              </a:ext>
            </a:extLst>
          </p:cNvPr>
          <p:cNvSpPr txBox="1"/>
          <p:nvPr/>
        </p:nvSpPr>
        <p:spPr>
          <a:xfrm>
            <a:off x="3734002" y="2914133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F696AD-C18B-4633-99B2-68178EE2F691}"/>
              </a:ext>
            </a:extLst>
          </p:cNvPr>
          <p:cNvSpPr txBox="1"/>
          <p:nvPr/>
        </p:nvSpPr>
        <p:spPr>
          <a:xfrm>
            <a:off x="3734002" y="3636173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DC65A0-BD33-4502-B914-4A28D608B02F}"/>
              </a:ext>
            </a:extLst>
          </p:cNvPr>
          <p:cNvCxnSpPr/>
          <p:nvPr/>
        </p:nvCxnSpPr>
        <p:spPr>
          <a:xfrm>
            <a:off x="3823672" y="4943793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938414-7393-4A19-82CC-04C3829656F6}"/>
              </a:ext>
            </a:extLst>
          </p:cNvPr>
          <p:cNvSpPr txBox="1"/>
          <p:nvPr/>
        </p:nvSpPr>
        <p:spPr>
          <a:xfrm>
            <a:off x="4385051" y="4378675"/>
            <a:ext cx="669662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Understand the principles of Problem Solving &amp; Conflict Resolution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791EA1-42DE-494C-9EF0-B98B03C6067B}"/>
              </a:ext>
            </a:extLst>
          </p:cNvPr>
          <p:cNvSpPr txBox="1"/>
          <p:nvPr/>
        </p:nvSpPr>
        <p:spPr>
          <a:xfrm>
            <a:off x="3730398" y="4361214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E38818B-DD5E-4BBB-9B41-1D8E8F229676}"/>
              </a:ext>
            </a:extLst>
          </p:cNvPr>
          <p:cNvCxnSpPr/>
          <p:nvPr/>
        </p:nvCxnSpPr>
        <p:spPr>
          <a:xfrm>
            <a:off x="3823672" y="5698866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1A3614-D31F-49D0-ACF7-844213F76805}"/>
              </a:ext>
            </a:extLst>
          </p:cNvPr>
          <p:cNvSpPr txBox="1"/>
          <p:nvPr/>
        </p:nvSpPr>
        <p:spPr>
          <a:xfrm>
            <a:off x="4385051" y="5133748"/>
            <a:ext cx="669662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How to transform from a Boss to a Leader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C323F3-A748-4BA2-9FBF-529B4939BCE5}"/>
              </a:ext>
            </a:extLst>
          </p:cNvPr>
          <p:cNvSpPr txBox="1"/>
          <p:nvPr/>
        </p:nvSpPr>
        <p:spPr>
          <a:xfrm>
            <a:off x="3730398" y="5116287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290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 :  BUSINESS REALITIES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The very nature of modern business means that we must juggle several key factors.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Objectives, Time, Profit, all must be achieved in order for a team to be successful.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Your job, as a leader, is to find the balance point between all three. 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Remember we are almost always short of time and resources.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7659EEA0-990E-4E00-AF30-2092D12E1C03}"/>
              </a:ext>
            </a:extLst>
          </p:cNvPr>
          <p:cNvSpPr/>
          <p:nvPr/>
        </p:nvSpPr>
        <p:spPr>
          <a:xfrm>
            <a:off x="7453097" y="1880931"/>
            <a:ext cx="2005986" cy="1989573"/>
          </a:xfrm>
          <a:prstGeom prst="flowChartConnector">
            <a:avLst/>
          </a:prstGeom>
          <a:solidFill>
            <a:srgbClr val="FF000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OBJECTIVES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EDB64A8B-093A-45FC-A3AD-464DAF3C70B0}"/>
              </a:ext>
            </a:extLst>
          </p:cNvPr>
          <p:cNvSpPr/>
          <p:nvPr/>
        </p:nvSpPr>
        <p:spPr>
          <a:xfrm>
            <a:off x="8256546" y="3038896"/>
            <a:ext cx="2005986" cy="1989573"/>
          </a:xfrm>
          <a:prstGeom prst="flowChartConnector">
            <a:avLst/>
          </a:prstGeom>
          <a:solidFill>
            <a:srgbClr val="92D05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  <a:endParaRPr lang="en-US" sz="1600" dirty="0"/>
          </a:p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F017657D-550F-4B20-8ADB-1277586CDDC8}"/>
              </a:ext>
            </a:extLst>
          </p:cNvPr>
          <p:cNvSpPr/>
          <p:nvPr/>
        </p:nvSpPr>
        <p:spPr>
          <a:xfrm>
            <a:off x="6649648" y="3038897"/>
            <a:ext cx="2005986" cy="1989573"/>
          </a:xfrm>
          <a:prstGeom prst="flowChartConnector">
            <a:avLst/>
          </a:prstGeom>
          <a:solidFill>
            <a:schemeClr val="accent6">
              <a:lumMod val="75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PROFIT</a:t>
            </a:r>
            <a:endParaRPr lang="en-US" sz="1600" dirty="0"/>
          </a:p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27374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12192000" cy="690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FOUR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DIFFERENT EMPLOYEES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538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DISC model 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9943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9108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3055453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41656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910882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Different personality traits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8977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Relate with the different traits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7408" y="50983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7676" y="5269703"/>
            <a:ext cx="563450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12530" y="4812631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Employee types</a:t>
            </a:r>
          </a:p>
        </p:txBody>
      </p:sp>
      <p:pic>
        <p:nvPicPr>
          <p:cNvPr id="4" name="s502c5be520e48adabbf28d63036f452"/>
          <p:cNvPicPr>
            <a:picLocks noGrp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7277243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DISC ASSESSMENT">
            <a:extLst>
              <a:ext uri="{FF2B5EF4-FFF2-40B4-BE49-F238E27FC236}">
                <a16:creationId xmlns:a16="http://schemas.microsoft.com/office/drawing/2014/main" id="{3E121AF0-81F1-4736-B70B-B00A692B2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35" y="1770798"/>
            <a:ext cx="4377339" cy="4377339"/>
          </a:xfrm>
          <a:prstGeom prst="rect">
            <a:avLst/>
          </a:prstGeom>
          <a:noFill/>
          <a:effectLst>
            <a:outerShdw sx="107000" sy="107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DISC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5166257" y="159377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Gotham Condensed Book" panose="02000606030000020004" pitchFamily="50" charset="0"/>
              </a:rPr>
              <a:t>DISC Model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5166257" y="2274571"/>
            <a:ext cx="6494801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The Disc profile is a, nonjudgmental, tool use to identify people’s behavioral differences.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If you participate in a DISC program, </a:t>
            </a:r>
            <a:r>
              <a:rPr lang="en-US" sz="1800" b="0" i="0" dirty="0">
                <a:effectLst/>
                <a:latin typeface="Gotham Condensed Book" panose="02000606030000020004" pitchFamily="50" charset="0"/>
              </a:rPr>
              <a:t> you will be asked to complete a series of questions that produce a detailed report about your personality and behavior.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>
              <a:latin typeface="Gotham Condensed Book" panose="02000606030000020004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latin typeface="Gotham Condensed Book" panose="02000606030000020004" pitchFamily="50" charset="0"/>
              </a:rPr>
              <a:t>Today you will patriciate in a “Mini” DISC program.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5166257" y="153375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endParaRPr lang="en-US" dirty="0">
              <a:latin typeface="Gotham Condensed Book" panose="02000606030000020004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03391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 order to deal with different personalities we need to know how to identify them.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Let's start by identifying our own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5</a:t>
            </a:r>
            <a:br>
              <a:rPr lang="en-US" sz="2400" dirty="0"/>
            </a:br>
            <a:r>
              <a:rPr lang="en-US" sz="2400" dirty="0"/>
              <a:t>DISC MODEL 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71478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STAGE 1: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I will show you 15 groups of words. 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You must select the word that best describes you.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Just write down A B C or D. 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Do not write down the word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3" name="Picture 2" descr="Image result for DISC ASSESSMENT">
            <a:extLst>
              <a:ext uri="{FF2B5EF4-FFF2-40B4-BE49-F238E27FC236}">
                <a16:creationId xmlns:a16="http://schemas.microsoft.com/office/drawing/2014/main" id="{5F71A5CA-FDC6-4714-BCC3-6BA2D41A1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309" y="1530624"/>
            <a:ext cx="4377339" cy="4377339"/>
          </a:xfrm>
          <a:prstGeom prst="rect">
            <a:avLst/>
          </a:prstGeom>
          <a:noFill/>
          <a:effectLst>
            <a:outerShdw sx="107000" sy="107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93256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Daring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جريء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Satisfied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راضي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Enthusiastic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متحمس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Diplomatic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دبلوماسي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8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Decisive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حاسم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Controlled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متحكم به \ خاضع للسيطرة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Conventional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تقليدي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Talkative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الكلام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18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Moderate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وسطي \ معتدل </a:t>
            </a: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Insightful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يمتلك البصيرة </a:t>
            </a: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Adventurous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مغامر </a:t>
            </a: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Outgoing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ودي </a:t>
            </a:r>
          </a:p>
          <a:p>
            <a:pPr marL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endParaRPr lang="en-US" dirty="0">
              <a:effectLst/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67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Insistent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الإلحاح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Magnetic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جذاب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Agreeable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مستعد للموافقة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Tactful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لبق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84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spc="-200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3813623" y="1994942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13623" y="2719983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813623" y="3445024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10019" y="4170065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810019" y="4895106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8CD2B8D-92BC-43E3-8F7E-996142B92484}"/>
              </a:ext>
            </a:extLst>
          </p:cNvPr>
          <p:cNvSpPr txBox="1"/>
          <p:nvPr/>
        </p:nvSpPr>
        <p:spPr>
          <a:xfrm>
            <a:off x="4375002" y="1438455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Introduction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1B8EAE-BB29-4B72-8B45-446A17C77447}"/>
              </a:ext>
            </a:extLst>
          </p:cNvPr>
          <p:cNvSpPr txBox="1"/>
          <p:nvPr/>
        </p:nvSpPr>
        <p:spPr>
          <a:xfrm>
            <a:off x="4375002" y="2159181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Leadership &amp; its role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D146D7-A37C-461E-AB60-877CAA03E6BC}"/>
              </a:ext>
            </a:extLst>
          </p:cNvPr>
          <p:cNvSpPr txBox="1"/>
          <p:nvPr/>
        </p:nvSpPr>
        <p:spPr>
          <a:xfrm>
            <a:off x="4375002" y="2879906"/>
            <a:ext cx="5110642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Building a success driven team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14251C-57DF-4DDF-81C2-7437080BFD6E}"/>
              </a:ext>
            </a:extLst>
          </p:cNvPr>
          <p:cNvSpPr txBox="1"/>
          <p:nvPr/>
        </p:nvSpPr>
        <p:spPr>
          <a:xfrm>
            <a:off x="4375002" y="3600632"/>
            <a:ext cx="4859433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Coaching &amp; mentoring different employees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F48880A-9518-4E15-A464-B5A50C1F97C2}"/>
              </a:ext>
            </a:extLst>
          </p:cNvPr>
          <p:cNvSpPr txBox="1"/>
          <p:nvPr/>
        </p:nvSpPr>
        <p:spPr>
          <a:xfrm>
            <a:off x="4375002" y="4321357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Problem solving &amp; conflict resolution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2A46101-8C9E-4673-BD02-82BA020E5EC2}"/>
              </a:ext>
            </a:extLst>
          </p:cNvPr>
          <p:cNvSpPr txBox="1"/>
          <p:nvPr/>
        </p:nvSpPr>
        <p:spPr>
          <a:xfrm>
            <a:off x="3720349" y="141836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F3AACE-133C-4635-AEA4-CCACB2AF1B43}"/>
              </a:ext>
            </a:extLst>
          </p:cNvPr>
          <p:cNvSpPr txBox="1"/>
          <p:nvPr/>
        </p:nvSpPr>
        <p:spPr>
          <a:xfrm>
            <a:off x="3720349" y="214040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F696AD-C18B-4633-99B2-68178EE2F691}"/>
              </a:ext>
            </a:extLst>
          </p:cNvPr>
          <p:cNvSpPr txBox="1"/>
          <p:nvPr/>
        </p:nvSpPr>
        <p:spPr>
          <a:xfrm>
            <a:off x="3720349" y="286244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A133FC-8268-432F-9B47-C32842C8C7A9}"/>
              </a:ext>
            </a:extLst>
          </p:cNvPr>
          <p:cNvSpPr txBox="1"/>
          <p:nvPr/>
        </p:nvSpPr>
        <p:spPr>
          <a:xfrm>
            <a:off x="3720349" y="358448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D2538AF-B861-4DBA-8C12-4A4F222FE460}"/>
              </a:ext>
            </a:extLst>
          </p:cNvPr>
          <p:cNvSpPr txBox="1"/>
          <p:nvPr/>
        </p:nvSpPr>
        <p:spPr>
          <a:xfrm>
            <a:off x="3720349" y="430652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5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3810019" y="5621046"/>
            <a:ext cx="73152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F48880A-9518-4E15-A464-B5A50C1F97C2}"/>
              </a:ext>
            </a:extLst>
          </p:cNvPr>
          <p:cNvSpPr txBox="1"/>
          <p:nvPr/>
        </p:nvSpPr>
        <p:spPr>
          <a:xfrm>
            <a:off x="4375002" y="5047297"/>
            <a:ext cx="4305449" cy="432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Boss to leader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2538AF-B861-4DBA-8C12-4A4F222FE460}"/>
              </a:ext>
            </a:extLst>
          </p:cNvPr>
          <p:cNvSpPr txBox="1"/>
          <p:nvPr/>
        </p:nvSpPr>
        <p:spPr>
          <a:xfrm>
            <a:off x="3720349" y="5032465"/>
            <a:ext cx="583026" cy="461665"/>
          </a:xfrm>
          <a:prstGeom prst="rect">
            <a:avLst/>
          </a:prstGeom>
        </p:spPr>
        <p:txBody>
          <a:bodyPr wrap="square" anchor="ctr">
            <a:noAutofit/>
          </a:bodyPr>
          <a:lstStyle>
            <a:defPPr>
              <a:defRPr lang="en-US"/>
            </a:defPPr>
            <a:lvl1pPr algn="ctr">
              <a:defRPr sz="2400">
                <a:latin typeface="+mj-lt"/>
                <a:ea typeface="Montserrat Medium" charset="0"/>
                <a:cs typeface="Montserrat Medium" charset="0"/>
              </a:defRPr>
            </a:lvl1pPr>
          </a:lstStyle>
          <a:p>
            <a:r>
              <a:rPr lang="en-US" dirty="0">
                <a:latin typeface="Gotham Condensed Book" panose="02000606030000020004" pitchFamily="50" charset="0"/>
              </a:rPr>
              <a:t>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41033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Strong willed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قوي الإرادة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Cheerful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مبهج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Obliging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خدوم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Reserved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متحفظ \ كتوم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endParaRPr lang="en-US" dirty="0">
              <a:effectLst/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72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Stimulating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محمس \ منشط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Independent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مستقل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Perceptive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مدرك \ مميز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Kind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طيب القلب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49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Playful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لعوب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Obedient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مطيع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Fussy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متطلب للعناية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Firm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حازم </a:t>
            </a:r>
          </a:p>
        </p:txBody>
      </p:sp>
    </p:spTree>
    <p:extLst>
      <p:ext uri="{BB962C8B-B14F-4D97-AF65-F5344CB8AC3E}">
        <p14:creationId xmlns:p14="http://schemas.microsoft.com/office/powerpoint/2010/main" val="31668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Loyal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متسم بالولاء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Charming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ساحر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Bold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جرئ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Logical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منطقي</a:t>
            </a:r>
          </a:p>
        </p:txBody>
      </p:sp>
    </p:spTree>
    <p:extLst>
      <p:ext uri="{BB962C8B-B14F-4D97-AF65-F5344CB8AC3E}">
        <p14:creationId xmlns:p14="http://schemas.microsoft.com/office/powerpoint/2010/main" val="249782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Self-reliant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إعتماد على الذات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Sociable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إجتماعي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Patient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صبور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Soft-spoken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حلو اللسان \ متحدث بلطافة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ffectLst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38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Animated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مفعم بالحيوية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Self-disciplined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منضبط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Patient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صبور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Persistent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مثابر \ مُصِر </a:t>
            </a:r>
          </a:p>
        </p:txBody>
      </p:sp>
    </p:spTree>
    <p:extLst>
      <p:ext uri="{BB962C8B-B14F-4D97-AF65-F5344CB8AC3E}">
        <p14:creationId xmlns:p14="http://schemas.microsoft.com/office/powerpoint/2010/main" val="21826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Forceful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فعال \ نشيط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Introverted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منطوي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Easy-going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سهل التعامل معه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Impulsive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مندفع \ تلقائي </a:t>
            </a:r>
          </a:p>
        </p:txBody>
      </p:sp>
    </p:spTree>
    <p:extLst>
      <p:ext uri="{BB962C8B-B14F-4D97-AF65-F5344CB8AC3E}">
        <p14:creationId xmlns:p14="http://schemas.microsoft.com/office/powerpoint/2010/main" val="335400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Refined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مهذب \ لبق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Good mixer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يختلط جيداً بالاّ خرين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Lenient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متساهل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Vigorous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نشيط \ مفعم بالحيوية </a:t>
            </a:r>
          </a:p>
        </p:txBody>
      </p:sp>
    </p:spTree>
    <p:extLst>
      <p:ext uri="{BB962C8B-B14F-4D97-AF65-F5344CB8AC3E}">
        <p14:creationId xmlns:p14="http://schemas.microsoft.com/office/powerpoint/2010/main" val="161673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Contented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قانع \ راض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Demanding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المطالب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Captivating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خلاب \ فاتن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Compliant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مطيع \ مساير </a:t>
            </a:r>
          </a:p>
        </p:txBody>
      </p:sp>
    </p:spTree>
    <p:extLst>
      <p:ext uri="{BB962C8B-B14F-4D97-AF65-F5344CB8AC3E}">
        <p14:creationId xmlns:p14="http://schemas.microsoft.com/office/powerpoint/2010/main" val="270203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Systematic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منظم \ متناسق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Argumentative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يحب الجدل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Cooperative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متعاون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Light-hearted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أرعن \ خفيف الظل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9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3948" y="4707900"/>
            <a:ext cx="11304104" cy="1728192"/>
          </a:xfrm>
          <a:prstGeom prst="roundRect">
            <a:avLst>
              <a:gd name="adj" fmla="val 4666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80435" y="5082494"/>
            <a:ext cx="0" cy="9790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13297" y="4935102"/>
            <a:ext cx="4089739" cy="1325563"/>
          </a:xfrm>
        </p:spPr>
        <p:txBody>
          <a:bodyPr/>
          <a:lstStyle/>
          <a:p>
            <a:r>
              <a:rPr lang="en-US" sz="6000" dirty="0"/>
              <a:t>MODULE ONE</a:t>
            </a:r>
            <a:endParaRPr lang="en-US" sz="6000" spc="-2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5135218" y="4909214"/>
            <a:ext cx="61597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-200" baseline="0">
                <a:solidFill>
                  <a:schemeClr val="tx1"/>
                </a:solidFill>
                <a:latin typeface="Gotham Condensed Medium" panose="02000606030000020004" pitchFamily="50" charset="0"/>
                <a:ea typeface="Gotham Condensed Medium" panose="02000606030000020004" pitchFamily="50" charset="0"/>
                <a:cs typeface="Gotham Condensed Medium" panose="02000606030000020004" pitchFamily="50" charset="0"/>
              </a:defRPr>
            </a:lvl1pPr>
          </a:lstStyle>
          <a:p>
            <a:r>
              <a:rPr lang="en-US" sz="6000" dirty="0"/>
              <a:t>LEADERSHIP &amp; IT’S ROLE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245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Even-tempered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صعب الغضب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Direct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صريح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Precise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دقيق 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Jovial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مرح </a:t>
            </a: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26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STAGE 2: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You should now have 15 letters written down. 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We now need to allocate a D, an I, an S or a C against your answers.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The allocation is random, so you don’t identify a pattern.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3" name="Picture 2" descr="Image result for DISC ASSESSMENT">
            <a:extLst>
              <a:ext uri="{FF2B5EF4-FFF2-40B4-BE49-F238E27FC236}">
                <a16:creationId xmlns:a16="http://schemas.microsoft.com/office/drawing/2014/main" id="{5F71A5CA-FDC6-4714-BCC3-6BA2D41A1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309" y="1530624"/>
            <a:ext cx="4377339" cy="4377339"/>
          </a:xfrm>
          <a:prstGeom prst="rect">
            <a:avLst/>
          </a:prstGeom>
          <a:noFill/>
          <a:effectLst>
            <a:outerShdw sx="107000" sy="107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89393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Daring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جريء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Satisfied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راضي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Enthusiastic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متحمس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Diplomatic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دبلوماسي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61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Decisive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حاسم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Controlled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متحكم به \ خاضع للسيطرة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Conventional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تقليدي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Talkative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الكلام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50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Moderate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وسطي \ معتدل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Insightful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يمتلك البصيرة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Adventurous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مغامر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1143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Outgoing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ودي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endParaRPr lang="en-US" dirty="0">
              <a:effectLst/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54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Insistent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الإلحاح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Magnetic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جذاب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Agreeable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مستعد للموافقة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Tactful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لبق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15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Strong willed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قوي الإرادة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Cheerful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مبهج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Obliging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خدوم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Reserved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متحفظ \ كتوم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endParaRPr lang="en-US" dirty="0">
              <a:effectLst/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95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Stimulating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محمس \ منشط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Independent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مستقل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Perceptive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مدرك \ مميز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Kind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طيب القلب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latin typeface="Corbel" panose="020B0503020204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0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Playful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لعوب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Obedient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مطيع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Fussy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متطلب للعناية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Firm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حازم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81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Loyal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متسم بالولاء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Charming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ساحر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Bold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جرئ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Logical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منطقي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49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5BF2A2D-7DC5-4A09-A21F-D5C3B3F4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LEADERSHIP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12530" y="1867601"/>
            <a:ext cx="3694176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Definition 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767408" y="3994327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767408" y="29108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67408" y="1867601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918" y="2016125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69" y="3055453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69" y="4165648"/>
            <a:ext cx="528063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749" y="238240"/>
            <a:ext cx="1288867" cy="393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612529" y="2910882"/>
            <a:ext cx="4185369" cy="663987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Leadership styles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2529" y="3897788"/>
            <a:ext cx="3835771" cy="85725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Change Leadership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7408" y="5098382"/>
            <a:ext cx="663987" cy="663987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Condensed Book" panose="02000606030000020004" pitchFamily="50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7676" y="5269703"/>
            <a:ext cx="563450" cy="497643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sz="2400" dirty="0"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  <a:endParaRPr lang="en-US" sz="2400" dirty="0">
              <a:solidFill>
                <a:schemeClr val="accent1"/>
              </a:solidFill>
              <a:latin typeface="Gotham Condensed Bold" pitchFamily="50" charset="0"/>
              <a:ea typeface="Montserrat Medium" charset="0"/>
              <a:cs typeface="Montserrat Medium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12530" y="4812631"/>
            <a:ext cx="4102470" cy="1270006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Gotham Condensed Bold" pitchFamily="50" charset="0"/>
                <a:ea typeface="Montserrat Medium" charset="0"/>
                <a:cs typeface="Montserrat Medium" charset="0"/>
              </a:rPr>
              <a:t>Theories of Leadership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210EE-B6FD-736A-31E3-C334723FD9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19725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Self-reliant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إعتماد على الذات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Sociable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إجتماعي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Patient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صبور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Soft-spoken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حلو اللسان \ متحدث بلطافة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ffectLst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6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Animated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مفعم بالحيوية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Self-disciplined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منضبط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Patient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صبور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Persistent 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مثابر \ مُصِر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25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Forceful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فعال \ نشيط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Introverted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منطوي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Easy-going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سهل التعامل معه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Impulsive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مندفع \ تلقائي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8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Refined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مهذب \ لبق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Good mixer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يختلط جيداً بالاّ خرين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Lenient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متساهل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Vigorous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نشيط \ مفعم بالحيوية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3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Contented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قانع \ راض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Demanding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كثير المطالب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Captivating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خلاب \ فاتن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Compliant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مطيع \ مساير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09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Systematic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منظم \ متناسق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Argumentative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يحب الجدل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Cooperative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متعاون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Light-hearted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أرعن \ خفيف الظل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0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r>
              <a:rPr lang="en-US" b="1" dirty="0">
                <a:ea typeface="Times New Roman" panose="02020603050405020304" pitchFamily="18" charset="0"/>
                <a:cs typeface="Tahoma" panose="020B0604030504040204" pitchFamily="34" charset="0"/>
              </a:rPr>
              <a:t>Which of the following BEST describes you?</a:t>
            </a: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Even-tempered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صعب الغضب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S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Direct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صريح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	D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Precise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دقيق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	C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lphaLcPeriod"/>
            </a:pP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Jovial </a:t>
            </a:r>
            <a:r>
              <a:rPr lang="ar-EG" dirty="0">
                <a:ea typeface="Times New Roman" panose="02020603050405020304" pitchFamily="18" charset="0"/>
                <a:cs typeface="Tahoma" panose="020B0604030504040204" pitchFamily="34" charset="0"/>
              </a:rPr>
              <a:t>مرح </a:t>
            </a:r>
            <a:r>
              <a:rPr lang="en-US" dirty="0">
                <a:ea typeface="Times New Roman" panose="02020603050405020304" pitchFamily="18" charset="0"/>
                <a:cs typeface="Tahoma" panose="020B0604030504040204" pitchFamily="34" charset="0"/>
              </a:rPr>
              <a:t>					I</a:t>
            </a:r>
            <a:endParaRPr lang="ar-EG" dirty="0"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None/>
            </a:pPr>
            <a:endParaRPr lang="en-US" dirty="0"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850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STAGE 3: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Now count the number of “D”s, “I”s, “S”s and “C”s you have.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One of them should have a higher count.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This is your personality type.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3" name="Picture 2" descr="Image result for DISC ASSESSMENT">
            <a:extLst>
              <a:ext uri="{FF2B5EF4-FFF2-40B4-BE49-F238E27FC236}">
                <a16:creationId xmlns:a16="http://schemas.microsoft.com/office/drawing/2014/main" id="{5F71A5CA-FDC6-4714-BCC3-6BA2D41A1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309" y="1530624"/>
            <a:ext cx="4377339" cy="4377339"/>
          </a:xfrm>
          <a:prstGeom prst="rect">
            <a:avLst/>
          </a:prstGeom>
          <a:noFill/>
          <a:effectLst>
            <a:outerShdw sx="107000" sy="107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E2AD49-7F61-4F13-9D8E-019A63987001}"/>
              </a:ext>
            </a:extLst>
          </p:cNvPr>
          <p:cNvSpPr txBox="1"/>
          <p:nvPr/>
        </p:nvSpPr>
        <p:spPr>
          <a:xfrm>
            <a:off x="6713621" y="1414063"/>
            <a:ext cx="17985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Gotham Condensed Book" panose="02000606030000020004" pitchFamily="50" charset="0"/>
              </a:rPr>
              <a:t>DOMINANCE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2234C-5946-4192-AEF7-75B53EE60822}"/>
              </a:ext>
            </a:extLst>
          </p:cNvPr>
          <p:cNvSpPr txBox="1"/>
          <p:nvPr/>
        </p:nvSpPr>
        <p:spPr>
          <a:xfrm>
            <a:off x="10622490" y="1410813"/>
            <a:ext cx="17985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Gotham Condensed Book" panose="02000606030000020004" pitchFamily="50" charset="0"/>
              </a:rPr>
              <a:t>INFLUENCE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A5FA8F-B38F-4F3B-B824-01D1D0406E47}"/>
              </a:ext>
            </a:extLst>
          </p:cNvPr>
          <p:cNvSpPr txBox="1"/>
          <p:nvPr/>
        </p:nvSpPr>
        <p:spPr>
          <a:xfrm>
            <a:off x="10644740" y="5700214"/>
            <a:ext cx="17985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Gotham Condensed Book" panose="02000606030000020004" pitchFamily="50" charset="0"/>
              </a:rPr>
              <a:t>STEADINESS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D58C1B-1C33-47DB-9801-CBC28D04B253}"/>
              </a:ext>
            </a:extLst>
          </p:cNvPr>
          <p:cNvSpPr txBox="1"/>
          <p:nvPr/>
        </p:nvSpPr>
        <p:spPr>
          <a:xfrm>
            <a:off x="6713621" y="5700214"/>
            <a:ext cx="19130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Gotham Condensed Book" panose="02000606030000020004" pitchFamily="50" charset="0"/>
              </a:rPr>
              <a:t>CONSCIENTIOUSNESS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755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DOMINANCE: CHARACTERISTICS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Driven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Direct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Decisive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Strong-willed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Self-confident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Daring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Determined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Fast-paced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7" name="Picture 2" descr="D">
            <a:extLst>
              <a:ext uri="{FF2B5EF4-FFF2-40B4-BE49-F238E27FC236}">
                <a16:creationId xmlns:a16="http://schemas.microsoft.com/office/drawing/2014/main" id="{C31C4FA2-81E9-4F9F-80B1-24EB7659F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2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69402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">
            <a:extLst>
              <a:ext uri="{FF2B5EF4-FFF2-40B4-BE49-F238E27FC236}">
                <a16:creationId xmlns:a16="http://schemas.microsoft.com/office/drawing/2014/main" id="{15F75DD2-8CE9-4BC9-B71F-D7361337D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1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INFLUENCE: CHARACTERISTICS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Charming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Collaborative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Energizing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Trusting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Enthusiastic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Impulsive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Optimistic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Persuasive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210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1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 this activity, we will define what exactly we mean when we are talking about ‘Leadership”.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dirty="0"/>
              <a:t>ACTIVITY 1</a:t>
            </a:r>
            <a:br>
              <a:rPr lang="en-US" dirty="0"/>
            </a:br>
            <a:r>
              <a:rPr lang="en-US" dirty="0"/>
              <a:t>LEADERSHIP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93275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">
            <a:extLst>
              <a:ext uri="{FF2B5EF4-FFF2-40B4-BE49-F238E27FC236}">
                <a16:creationId xmlns:a16="http://schemas.microsoft.com/office/drawing/2014/main" id="{D3C2208F-6EDD-4295-A1C9-A948FCDEE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0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STEADINESS:  CHARACTERISTICS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Calm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Patient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Predictable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Deliberate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Stable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Warm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Passive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Loyal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142108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">
            <a:extLst>
              <a:ext uri="{FF2B5EF4-FFF2-40B4-BE49-F238E27FC236}">
                <a16:creationId xmlns:a16="http://schemas.microsoft.com/office/drawing/2014/main" id="{7468A456-EBA7-4C80-8A39-A29A75E95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0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429764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4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CONSCIENTIOUS:  CHARACTERISTICS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Cautious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Systematic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Private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Objective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Analytical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Diplomatic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Accurate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Reserved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415615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6E1415DD-3006-464B-AC0C-A7FE8461B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14876" y="4433774"/>
            <a:ext cx="1603057" cy="1749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1E39FCFD-ADAC-450B-A425-04F00E67D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004421" y="4283139"/>
            <a:ext cx="1603802" cy="1750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5E527631-FBFA-481C-8BF8-154849C3F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004421" y="1300413"/>
            <a:ext cx="1603802" cy="1750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Related image">
            <a:extLst>
              <a:ext uri="{FF2B5EF4-FFF2-40B4-BE49-F238E27FC236}">
                <a16:creationId xmlns:a16="http://schemas.microsoft.com/office/drawing/2014/main" id="{2C453BB9-664D-4FCE-8E07-811191669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6" r="8946"/>
          <a:stretch>
            <a:fillRect/>
          </a:stretch>
        </p:blipFill>
        <p:spPr bwMode="auto">
          <a:xfrm>
            <a:off x="1314877" y="1300413"/>
            <a:ext cx="1603057" cy="1750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isc profile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1" t="3224" b="3262"/>
          <a:stretch/>
        </p:blipFill>
        <p:spPr bwMode="auto">
          <a:xfrm>
            <a:off x="3187580" y="2057401"/>
            <a:ext cx="5671254" cy="324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disc profile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76" t="45597" r="18931" b="45928"/>
          <a:stretch/>
        </p:blipFill>
        <p:spPr bwMode="auto">
          <a:xfrm>
            <a:off x="8923523" y="3413878"/>
            <a:ext cx="1018572" cy="50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disc profile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95" t="5040" r="45312" b="88177"/>
          <a:stretch/>
        </p:blipFill>
        <p:spPr bwMode="auto">
          <a:xfrm>
            <a:off x="5451892" y="1355757"/>
            <a:ext cx="1018572" cy="405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disc profile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04" t="87075" r="45203" b="4450"/>
          <a:stretch/>
        </p:blipFill>
        <p:spPr bwMode="auto">
          <a:xfrm>
            <a:off x="5451892" y="5677165"/>
            <a:ext cx="1018572" cy="50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disc profile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96" t="45597" r="71911" b="45928"/>
          <a:stretch/>
        </p:blipFill>
        <p:spPr bwMode="auto">
          <a:xfrm>
            <a:off x="1980260" y="3446883"/>
            <a:ext cx="1018572" cy="50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3657A84-5232-466C-AC90-38CFA45B8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DIFFERENT EMPLOYEES: DISC </a:t>
            </a:r>
          </a:p>
        </p:txBody>
      </p:sp>
    </p:spTree>
    <p:extLst>
      <p:ext uri="{BB962C8B-B14F-4D97-AF65-F5344CB8AC3E}">
        <p14:creationId xmlns:p14="http://schemas.microsoft.com/office/powerpoint/2010/main" val="257016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How do we deal with these different personality types?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 your breakout groups suggest the best ways to deal with the personality you have been allocated.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400" dirty="0"/>
              <a:t>ACTIVITY 6</a:t>
            </a:r>
            <a:br>
              <a:rPr lang="en-US" sz="2400" dirty="0"/>
            </a:br>
            <a:r>
              <a:rPr lang="en-US" sz="2400" dirty="0"/>
              <a:t>DISC MODEL 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051213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5127822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0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DOMINANCE: HOW TO WORK WITH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Support their goals and objectives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Keep the relationship business-like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If you disagree, focus on the facts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Be prepared, time-disciplined and well organized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Get right to the point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Focus on their goals and agenda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Show clear solutions, rewards and “bottom-line” results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Don’t compliment them excessively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To motivate, give them enough information and alternatives in order to decide (and they will)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pic>
        <p:nvPicPr>
          <p:cNvPr id="7" name="Picture 2" descr="D">
            <a:extLst>
              <a:ext uri="{FF2B5EF4-FFF2-40B4-BE49-F238E27FC236}">
                <a16:creationId xmlns:a16="http://schemas.microsoft.com/office/drawing/2014/main" id="{C31C4FA2-81E9-4F9F-80B1-24EB7659F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2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2260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">
            <a:extLst>
              <a:ext uri="{FF2B5EF4-FFF2-40B4-BE49-F238E27FC236}">
                <a16:creationId xmlns:a16="http://schemas.microsoft.com/office/drawing/2014/main" id="{15F75DD2-8CE9-4BC9-B71F-D7361337D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1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2" y="1880931"/>
            <a:ext cx="5043601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0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INFLUENCE: HOW TO WORK WITH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Support their opinions, ideas and beliefs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Do not hurry discussions; let them ramble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Never argue with them!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Always summarize (in writing, or they will forget)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Be outgoing and fast-moving; they </a:t>
            </a:r>
            <a:r>
              <a:rPr lang="en-US" u="sng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HATE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 boring people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Allow them to do most of the talking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Compliment their ideas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Learn their dreams and vision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To motivate, give special deals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563549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">
            <a:extLst>
              <a:ext uri="{FF2B5EF4-FFF2-40B4-BE49-F238E27FC236}">
                <a16:creationId xmlns:a16="http://schemas.microsoft.com/office/drawing/2014/main" id="{D3C2208F-6EDD-4295-A1C9-A948FCDEE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0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2" y="1880931"/>
            <a:ext cx="5079695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0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STEADINESS: HOW TO WORK WITH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Support their feelings; show personal interest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When you disagree, discuss personal feelings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Move the business process in a slow, informal manner; proceed at a good, steady pace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Listen actively and show concern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Provide proof of minimal risk (personal guarantee)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Build a strong relationship and trust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Close without pushing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420307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">
            <a:extLst>
              <a:ext uri="{FF2B5EF4-FFF2-40B4-BE49-F238E27FC236}">
                <a16:creationId xmlns:a16="http://schemas.microsoft.com/office/drawing/2014/main" id="{7468A456-EBA7-4C80-8A39-A29A75E95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917" y="1636270"/>
            <a:ext cx="952500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pc="-200" dirty="0"/>
              <a:t>DIFFERENT EMPLOYEES: DISC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273" y="1880931"/>
            <a:ext cx="5067664" cy="4482596"/>
          </a:xfrm>
          <a:prstGeom prst="rect">
            <a:avLst/>
          </a:prstGeom>
          <a:noFill/>
        </p:spPr>
        <p:txBody>
          <a:bodyPr wrap="square" lIns="90000" rIns="90000" rtlCol="0">
            <a:noAutofit/>
          </a:bodyPr>
          <a:lstStyle/>
          <a:p>
            <a:r>
              <a:rPr lang="en-US" sz="2000" dirty="0"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CONSCIENTIOUS: HOW TO WORK WITH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Support their organized approach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Demonstrate through actions vs. words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Be systematic, organized and prepared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Provide advantages and disadvantages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Give them time to verify your words and actions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Provide factual evidence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Greet shortly and make your point quickly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Use logic vs. emotion</a:t>
            </a:r>
          </a:p>
          <a:p>
            <a:pPr marL="5207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To motivate, compliment their logic, organized thinking and efficiency</a:t>
            </a: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1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22718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8646DD36-34D6-4C20-BAC1-4A13F02E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72" y="205061"/>
            <a:ext cx="10515600" cy="1325563"/>
          </a:xfrm>
        </p:spPr>
        <p:txBody>
          <a:bodyPr/>
          <a:lstStyle/>
          <a:p>
            <a:r>
              <a:rPr lang="en-US" spc="-200" dirty="0"/>
              <a:t>DIFFERENT EMPLOYEES: EMPLOYEE TYPES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363B41-040A-4B98-9ACC-70DCD44CEA47}"/>
              </a:ext>
            </a:extLst>
          </p:cNvPr>
          <p:cNvCxnSpPr>
            <a:cxnSpLocks/>
          </p:cNvCxnSpPr>
          <p:nvPr/>
        </p:nvCxnSpPr>
        <p:spPr>
          <a:xfrm>
            <a:off x="2217327" y="2366274"/>
            <a:ext cx="0" cy="3404937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9D309E-F04D-4DE4-BBA2-A71D1FF1A812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0"/>
          </a:xfrm>
          <a:prstGeom prst="line">
            <a:avLst/>
          </a:prstGeom>
          <a:ln>
            <a:solidFill>
              <a:srgbClr val="2F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6271DD7-B9AB-402E-928A-EB5BF20EF59E}"/>
              </a:ext>
            </a:extLst>
          </p:cNvPr>
          <p:cNvSpPr txBox="1"/>
          <p:nvPr/>
        </p:nvSpPr>
        <p:spPr>
          <a:xfrm>
            <a:off x="4180979" y="5815390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SKILL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76F36-A457-4C80-A137-062102A0FB2A}"/>
              </a:ext>
            </a:extLst>
          </p:cNvPr>
          <p:cNvSpPr txBox="1"/>
          <p:nvPr/>
        </p:nvSpPr>
        <p:spPr>
          <a:xfrm>
            <a:off x="863780" y="3429000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COMMITMENT</a:t>
            </a:r>
          </a:p>
        </p:txBody>
      </p:sp>
      <p:sp>
        <p:nvSpPr>
          <p:cNvPr id="4" name="Rounded Rectangle 41">
            <a:extLst>
              <a:ext uri="{FF2B5EF4-FFF2-40B4-BE49-F238E27FC236}">
                <a16:creationId xmlns:a16="http://schemas.microsoft.com/office/drawing/2014/main" id="{03F81F84-104D-4FC5-BDD6-A8423DDCCF55}"/>
              </a:ext>
            </a:extLst>
          </p:cNvPr>
          <p:cNvSpPr/>
          <p:nvPr/>
        </p:nvSpPr>
        <p:spPr>
          <a:xfrm>
            <a:off x="2607641" y="2978313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13C107-EAEC-407A-A8B2-8AFF7A929280}"/>
              </a:ext>
            </a:extLst>
          </p:cNvPr>
          <p:cNvSpPr txBox="1"/>
          <p:nvPr/>
        </p:nvSpPr>
        <p:spPr>
          <a:xfrm>
            <a:off x="2658362" y="3078478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latin typeface="Gotham Condensed Bold" pitchFamily="50" charset="0"/>
                <a:ea typeface="Montserrat Medium" charset="0"/>
                <a:cs typeface="Montserrat Medium" charset="0"/>
              </a:rPr>
              <a:t>01</a:t>
            </a:r>
          </a:p>
        </p:txBody>
      </p:sp>
      <p:sp>
        <p:nvSpPr>
          <p:cNvPr id="7" name="Rounded Rectangle 41">
            <a:extLst>
              <a:ext uri="{FF2B5EF4-FFF2-40B4-BE49-F238E27FC236}">
                <a16:creationId xmlns:a16="http://schemas.microsoft.com/office/drawing/2014/main" id="{ADB11BEE-3BA8-45B5-80DB-62831CBD1528}"/>
              </a:ext>
            </a:extLst>
          </p:cNvPr>
          <p:cNvSpPr/>
          <p:nvPr/>
        </p:nvSpPr>
        <p:spPr>
          <a:xfrm>
            <a:off x="3645457" y="4848598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E995DB-31EC-4063-9BC3-E0B0187204D8}"/>
              </a:ext>
            </a:extLst>
          </p:cNvPr>
          <p:cNvSpPr txBox="1"/>
          <p:nvPr/>
        </p:nvSpPr>
        <p:spPr>
          <a:xfrm>
            <a:off x="3696178" y="4948763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latin typeface="Gotham Condensed Bold" pitchFamily="50" charset="0"/>
                <a:ea typeface="Montserrat Medium" charset="0"/>
                <a:cs typeface="Montserrat Medium" charset="0"/>
              </a:rPr>
              <a:t>02</a:t>
            </a:r>
          </a:p>
        </p:txBody>
      </p:sp>
      <p:sp>
        <p:nvSpPr>
          <p:cNvPr id="14" name="Rounded Rectangle 41">
            <a:extLst>
              <a:ext uri="{FF2B5EF4-FFF2-40B4-BE49-F238E27FC236}">
                <a16:creationId xmlns:a16="http://schemas.microsoft.com/office/drawing/2014/main" id="{B1CFB3A7-4577-43F9-842F-0F04B1DE5216}"/>
              </a:ext>
            </a:extLst>
          </p:cNvPr>
          <p:cNvSpPr/>
          <p:nvPr/>
        </p:nvSpPr>
        <p:spPr>
          <a:xfrm>
            <a:off x="4319135" y="4084569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D43D58-9A1F-4EDC-BE23-94BD622B6E78}"/>
              </a:ext>
            </a:extLst>
          </p:cNvPr>
          <p:cNvSpPr txBox="1"/>
          <p:nvPr/>
        </p:nvSpPr>
        <p:spPr>
          <a:xfrm>
            <a:off x="4369856" y="4184734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latin typeface="Gotham Condensed Bold" pitchFamily="50" charset="0"/>
                <a:ea typeface="Montserrat Medium" charset="0"/>
                <a:cs typeface="Montserrat Medium" charset="0"/>
              </a:rPr>
              <a:t>03</a:t>
            </a:r>
          </a:p>
        </p:txBody>
      </p:sp>
      <p:sp>
        <p:nvSpPr>
          <p:cNvPr id="24" name="Rounded Rectangle 41">
            <a:extLst>
              <a:ext uri="{FF2B5EF4-FFF2-40B4-BE49-F238E27FC236}">
                <a16:creationId xmlns:a16="http://schemas.microsoft.com/office/drawing/2014/main" id="{00079860-D4F0-4411-A96C-0D2DE915924A}"/>
              </a:ext>
            </a:extLst>
          </p:cNvPr>
          <p:cNvSpPr/>
          <p:nvPr/>
        </p:nvSpPr>
        <p:spPr>
          <a:xfrm>
            <a:off x="5908482" y="2577308"/>
            <a:ext cx="495542" cy="399822"/>
          </a:xfrm>
          <a:prstGeom prst="roundRect">
            <a:avLst>
              <a:gd name="adj" fmla="val 8725"/>
            </a:avLst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otham Condensed Book" panose="02000606030000020004" pitchFamily="50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47FDC4-5171-47E8-A372-64B812F35CE2}"/>
              </a:ext>
            </a:extLst>
          </p:cNvPr>
          <p:cNvSpPr txBox="1"/>
          <p:nvPr/>
        </p:nvSpPr>
        <p:spPr>
          <a:xfrm>
            <a:off x="5959203" y="2677473"/>
            <a:ext cx="420758" cy="300840"/>
          </a:xfrm>
          <a:prstGeom prst="rect">
            <a:avLst/>
          </a:prstGeom>
          <a:noFill/>
        </p:spPr>
        <p:txBody>
          <a:bodyPr wrap="square" lIns="90000" tIns="46800" rIns="90000" rtlCol="0" anchor="ctr">
            <a:noAutofit/>
          </a:bodyPr>
          <a:lstStyle/>
          <a:p>
            <a:pPr algn="ctr">
              <a:lnSpc>
                <a:spcPct val="70000"/>
              </a:lnSpc>
            </a:pPr>
            <a:r>
              <a:rPr lang="en-US" dirty="0">
                <a:latin typeface="Gotham Condensed Bold" pitchFamily="50" charset="0"/>
                <a:ea typeface="Montserrat Medium" charset="0"/>
                <a:cs typeface="Montserrat Medium" charset="0"/>
              </a:rPr>
              <a:t>04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87592E-9AF3-4E1F-B399-2C22E7921395}"/>
              </a:ext>
            </a:extLst>
          </p:cNvPr>
          <p:cNvSpPr txBox="1"/>
          <p:nvPr/>
        </p:nvSpPr>
        <p:spPr>
          <a:xfrm>
            <a:off x="7766098" y="2248113"/>
            <a:ext cx="3772936" cy="4028942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>
              <a:defRPr lang="en-US"/>
            </a:defPPr>
            <a:lvl1pPr>
              <a:defRPr sz="2100">
                <a:solidFill>
                  <a:schemeClr val="bg1">
                    <a:lumMod val="50000"/>
                  </a:schemeClr>
                </a:solidFill>
                <a:ea typeface="Open Sans Regular" charset="0"/>
                <a:cs typeface="Open Sans Regular" charset="0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High Commitment – Low Skill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Beginner</a:t>
            </a:r>
          </a:p>
          <a:p>
            <a:pPr marL="457200" indent="-457200">
              <a:buFont typeface="+mj-lt"/>
              <a:buAutoNum type="arabicPeriod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latin typeface="Gotham Condensed Book" panose="02000606030000020004" pitchFamily="50" charset="0"/>
              </a:rPr>
              <a:t>Low Commitment – Some Skill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Disillusioned</a:t>
            </a:r>
          </a:p>
          <a:p>
            <a:r>
              <a:rPr lang="en-GB" sz="1800" dirty="0">
                <a:latin typeface="Gotham Condensed Book" panose="02000606030000020004" pitchFamily="50" charset="0"/>
              </a:rPr>
              <a:t>	 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GB" sz="1800" dirty="0">
                <a:latin typeface="Gotham Condensed Book" panose="02000606030000020004" pitchFamily="50" charset="0"/>
              </a:rPr>
              <a:t>Variable Commitment – Moderate Skill Reluctant</a:t>
            </a:r>
          </a:p>
          <a:p>
            <a:pPr marL="457200" indent="-457200">
              <a:buFont typeface="+mj-lt"/>
              <a:buAutoNum type="arabicPeriod" startAt="3"/>
            </a:pPr>
            <a:endParaRPr lang="en-GB" sz="1800" dirty="0">
              <a:latin typeface="Gotham Condensed Book" panose="02000606030000020004" pitchFamily="50" charset="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en-GB" sz="1800" dirty="0">
                <a:latin typeface="Gotham Condensed Book" panose="02000606030000020004" pitchFamily="50" charset="0"/>
              </a:rPr>
              <a:t>High Commitment – High Skills 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Gotham Condensed Book" panose="02000606030000020004" pitchFamily="50" charset="0"/>
              </a:rPr>
              <a:t>Peak performer.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>
              <a:latin typeface="Gotham Condensed Book" panose="02000606030000020004" pitchFamily="50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0B6E2A-3C66-4BDB-B08E-A52B2987AFBD}"/>
              </a:ext>
            </a:extLst>
          </p:cNvPr>
          <p:cNvSpPr txBox="1"/>
          <p:nvPr/>
        </p:nvSpPr>
        <p:spPr>
          <a:xfrm>
            <a:off x="7766098" y="1592301"/>
            <a:ext cx="1383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otham Condensed Book" panose="02000606030000020004" pitchFamily="50" charset="0"/>
              </a:rPr>
              <a:t>Types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6DEEC7-2AEA-4ABA-A178-B5B8429BBE81}"/>
              </a:ext>
            </a:extLst>
          </p:cNvPr>
          <p:cNvCxnSpPr/>
          <p:nvPr/>
        </p:nvCxnSpPr>
        <p:spPr>
          <a:xfrm flipV="1">
            <a:off x="2217327" y="2366274"/>
            <a:ext cx="0" cy="339581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1C04C63-DA52-4A17-99E7-E4047A9E4ED2}"/>
              </a:ext>
            </a:extLst>
          </p:cNvPr>
          <p:cNvCxnSpPr>
            <a:cxnSpLocks/>
          </p:cNvCxnSpPr>
          <p:nvPr/>
        </p:nvCxnSpPr>
        <p:spPr>
          <a:xfrm>
            <a:off x="2217327" y="5762088"/>
            <a:ext cx="48006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78161599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MOPAR on Twitter: &quot;In and out. #Mopar Technicians waste no time handling  your routine maintenance. Find a service center nearest you.  https://t.co/nngdOBm0NP… https://t.co/kYTsQJCzGF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061"/>
            <a:ext cx="12192000" cy="1038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/>
          <p:cNvSpPr>
            <a:spLocks noChangeAspect="1"/>
          </p:cNvSpPr>
          <p:nvPr/>
        </p:nvSpPr>
        <p:spPr>
          <a:xfrm>
            <a:off x="757528" y="1196753"/>
            <a:ext cx="4433903" cy="5256584"/>
          </a:xfrm>
          <a:prstGeom prst="roundRect">
            <a:avLst>
              <a:gd name="adj" fmla="val 22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2656" y="4261895"/>
            <a:ext cx="3447668" cy="1585892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How do we deal with these different employee types?  Think in terms of…</a:t>
            </a:r>
          </a:p>
          <a:p>
            <a:pPr algn="l">
              <a:lnSpc>
                <a:spcPct val="100000"/>
              </a:lnSpc>
            </a:pPr>
            <a:endParaRPr lang="en-US" sz="18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 What they are like as an employee?</a:t>
            </a: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7F7F7F"/>
                </a:solidFill>
                <a:latin typeface="Gotham Condensed Book" panose="02000606030000020004" pitchFamily="50" charset="0"/>
                <a:ea typeface="Open Sans Regular" charset="0"/>
                <a:cs typeface="Open Sans Regular" charset="0"/>
              </a:rPr>
              <a:t>Best way to manage them?</a:t>
            </a:r>
          </a:p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22655" y="3005475"/>
            <a:ext cx="3703306" cy="1033590"/>
          </a:xfrm>
        </p:spPr>
        <p:txBody>
          <a:bodyPr/>
          <a:lstStyle/>
          <a:p>
            <a:r>
              <a:rPr lang="en-US" sz="2800" dirty="0"/>
              <a:t>ACTIVITY 7</a:t>
            </a:r>
            <a:br>
              <a:rPr lang="en-US" sz="2800" dirty="0"/>
            </a:br>
            <a:r>
              <a:rPr lang="en-US" sz="2800" dirty="0"/>
              <a:t>EMPLOYEE TYPES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BCE372-6706-46D5-AF0C-AC49CB2A8C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332241" y="1818958"/>
            <a:ext cx="838304" cy="816208"/>
          </a:xfrm>
          <a:custGeom>
            <a:avLst/>
            <a:gdLst>
              <a:gd name="connsiteX0" fmla="*/ 417211 w 475881"/>
              <a:gd name="connsiteY0" fmla="*/ 19557 h 482400"/>
              <a:gd name="connsiteX1" fmla="*/ 65189 w 475881"/>
              <a:gd name="connsiteY1" fmla="*/ 19557 h 482400"/>
              <a:gd name="connsiteX2" fmla="*/ 52151 w 475881"/>
              <a:gd name="connsiteY2" fmla="*/ 32595 h 482400"/>
              <a:gd name="connsiteX3" fmla="*/ 52151 w 475881"/>
              <a:gd name="connsiteY3" fmla="*/ 189049 h 482400"/>
              <a:gd name="connsiteX4" fmla="*/ 65189 w 475881"/>
              <a:gd name="connsiteY4" fmla="*/ 202086 h 482400"/>
              <a:gd name="connsiteX5" fmla="*/ 97784 w 475881"/>
              <a:gd name="connsiteY5" fmla="*/ 202086 h 482400"/>
              <a:gd name="connsiteX6" fmla="*/ 110822 w 475881"/>
              <a:gd name="connsiteY6" fmla="*/ 202086 h 482400"/>
              <a:gd name="connsiteX7" fmla="*/ 117341 w 475881"/>
              <a:gd name="connsiteY7" fmla="*/ 208605 h 482400"/>
              <a:gd name="connsiteX8" fmla="*/ 117341 w 475881"/>
              <a:gd name="connsiteY8" fmla="*/ 221643 h 482400"/>
              <a:gd name="connsiteX9" fmla="*/ 117341 w 475881"/>
              <a:gd name="connsiteY9" fmla="*/ 244004 h 482400"/>
              <a:gd name="connsiteX10" fmla="*/ 117685 w 475881"/>
              <a:gd name="connsiteY10" fmla="*/ 244161 h 482400"/>
              <a:gd name="connsiteX11" fmla="*/ 164395 w 475881"/>
              <a:gd name="connsiteY11" fmla="*/ 203679 h 482400"/>
              <a:gd name="connsiteX12" fmla="*/ 168664 w 475881"/>
              <a:gd name="connsiteY12" fmla="*/ 202086 h 482400"/>
              <a:gd name="connsiteX13" fmla="*/ 195568 w 475881"/>
              <a:gd name="connsiteY13" fmla="*/ 202086 h 482400"/>
              <a:gd name="connsiteX14" fmla="*/ 198827 w 475881"/>
              <a:gd name="connsiteY14" fmla="*/ 202086 h 482400"/>
              <a:gd name="connsiteX15" fmla="*/ 214639 w 475881"/>
              <a:gd name="connsiteY15" fmla="*/ 202086 h 482400"/>
              <a:gd name="connsiteX16" fmla="*/ 220270 w 475881"/>
              <a:gd name="connsiteY16" fmla="*/ 205321 h 482400"/>
              <a:gd name="connsiteX17" fmla="*/ 235569 w 475881"/>
              <a:gd name="connsiteY17" fmla="*/ 231547 h 482400"/>
              <a:gd name="connsiteX18" fmla="*/ 246831 w 475881"/>
              <a:gd name="connsiteY18" fmla="*/ 231547 h 482400"/>
              <a:gd name="connsiteX19" fmla="*/ 262130 w 475881"/>
              <a:gd name="connsiteY19" fmla="*/ 205321 h 482400"/>
              <a:gd name="connsiteX20" fmla="*/ 267761 w 475881"/>
              <a:gd name="connsiteY20" fmla="*/ 202086 h 482400"/>
              <a:gd name="connsiteX21" fmla="*/ 283573 w 475881"/>
              <a:gd name="connsiteY21" fmla="*/ 202086 h 482400"/>
              <a:gd name="connsiteX22" fmla="*/ 286832 w 475881"/>
              <a:gd name="connsiteY22" fmla="*/ 202086 h 482400"/>
              <a:gd name="connsiteX23" fmla="*/ 313736 w 475881"/>
              <a:gd name="connsiteY23" fmla="*/ 202086 h 482400"/>
              <a:gd name="connsiteX24" fmla="*/ 318005 w 475881"/>
              <a:gd name="connsiteY24" fmla="*/ 203679 h 482400"/>
              <a:gd name="connsiteX25" fmla="*/ 364715 w 475881"/>
              <a:gd name="connsiteY25" fmla="*/ 244161 h 482400"/>
              <a:gd name="connsiteX26" fmla="*/ 365059 w 475881"/>
              <a:gd name="connsiteY26" fmla="*/ 244004 h 482400"/>
              <a:gd name="connsiteX27" fmla="*/ 365059 w 475881"/>
              <a:gd name="connsiteY27" fmla="*/ 221643 h 482400"/>
              <a:gd name="connsiteX28" fmla="*/ 365059 w 475881"/>
              <a:gd name="connsiteY28" fmla="*/ 208605 h 482400"/>
              <a:gd name="connsiteX29" fmla="*/ 371578 w 475881"/>
              <a:gd name="connsiteY29" fmla="*/ 202086 h 482400"/>
              <a:gd name="connsiteX30" fmla="*/ 384616 w 475881"/>
              <a:gd name="connsiteY30" fmla="*/ 202086 h 482400"/>
              <a:gd name="connsiteX31" fmla="*/ 417211 w 475881"/>
              <a:gd name="connsiteY31" fmla="*/ 202086 h 482400"/>
              <a:gd name="connsiteX32" fmla="*/ 430249 w 475881"/>
              <a:gd name="connsiteY32" fmla="*/ 189049 h 482400"/>
              <a:gd name="connsiteX33" fmla="*/ 430249 w 475881"/>
              <a:gd name="connsiteY33" fmla="*/ 32595 h 482400"/>
              <a:gd name="connsiteX34" fmla="*/ 417211 w 475881"/>
              <a:gd name="connsiteY34" fmla="*/ 19557 h 482400"/>
              <a:gd name="connsiteX35" fmla="*/ 271130 w 475881"/>
              <a:gd name="connsiteY35" fmla="*/ 225057 h 482400"/>
              <a:gd name="connsiteX36" fmla="*/ 276862 w 475881"/>
              <a:gd name="connsiteY36" fmla="*/ 221643 h 482400"/>
              <a:gd name="connsiteX37" fmla="*/ 306966 w 475881"/>
              <a:gd name="connsiteY37" fmla="*/ 221643 h 482400"/>
              <a:gd name="connsiteX38" fmla="*/ 311235 w 475881"/>
              <a:gd name="connsiteY38" fmla="*/ 223236 h 482400"/>
              <a:gd name="connsiteX39" fmla="*/ 365059 w 475881"/>
              <a:gd name="connsiteY39" fmla="*/ 269883 h 482400"/>
              <a:gd name="connsiteX40" fmla="*/ 373828 w 475881"/>
              <a:gd name="connsiteY40" fmla="*/ 277482 h 482400"/>
              <a:gd name="connsiteX41" fmla="*/ 384616 w 475881"/>
              <a:gd name="connsiteY41" fmla="*/ 272556 h 482400"/>
              <a:gd name="connsiteX42" fmla="*/ 384616 w 475881"/>
              <a:gd name="connsiteY42" fmla="*/ 260953 h 482400"/>
              <a:gd name="connsiteX43" fmla="*/ 384616 w 475881"/>
              <a:gd name="connsiteY43" fmla="*/ 228162 h 482400"/>
              <a:gd name="connsiteX44" fmla="*/ 391135 w 475881"/>
              <a:gd name="connsiteY44" fmla="*/ 221643 h 482400"/>
              <a:gd name="connsiteX45" fmla="*/ 417211 w 475881"/>
              <a:gd name="connsiteY45" fmla="*/ 221643 h 482400"/>
              <a:gd name="connsiteX46" fmla="*/ 449805 w 475881"/>
              <a:gd name="connsiteY46" fmla="*/ 189049 h 482400"/>
              <a:gd name="connsiteX47" fmla="*/ 449805 w 475881"/>
              <a:gd name="connsiteY47" fmla="*/ 32595 h 482400"/>
              <a:gd name="connsiteX48" fmla="*/ 417211 w 475881"/>
              <a:gd name="connsiteY48" fmla="*/ 0 h 482400"/>
              <a:gd name="connsiteX49" fmla="*/ 65189 w 475881"/>
              <a:gd name="connsiteY49" fmla="*/ 0 h 482400"/>
              <a:gd name="connsiteX50" fmla="*/ 32595 w 475881"/>
              <a:gd name="connsiteY50" fmla="*/ 32595 h 482400"/>
              <a:gd name="connsiteX51" fmla="*/ 32595 w 475881"/>
              <a:gd name="connsiteY51" fmla="*/ 189049 h 482400"/>
              <a:gd name="connsiteX52" fmla="*/ 65189 w 475881"/>
              <a:gd name="connsiteY52" fmla="*/ 221643 h 482400"/>
              <a:gd name="connsiteX53" fmla="*/ 91265 w 475881"/>
              <a:gd name="connsiteY53" fmla="*/ 221643 h 482400"/>
              <a:gd name="connsiteX54" fmla="*/ 97784 w 475881"/>
              <a:gd name="connsiteY54" fmla="*/ 228162 h 482400"/>
              <a:gd name="connsiteX55" fmla="*/ 97784 w 475881"/>
              <a:gd name="connsiteY55" fmla="*/ 260953 h 482400"/>
              <a:gd name="connsiteX56" fmla="*/ 97784 w 475881"/>
              <a:gd name="connsiteY56" fmla="*/ 272556 h 482400"/>
              <a:gd name="connsiteX57" fmla="*/ 108572 w 475881"/>
              <a:gd name="connsiteY57" fmla="*/ 277482 h 482400"/>
              <a:gd name="connsiteX58" fmla="*/ 117341 w 475881"/>
              <a:gd name="connsiteY58" fmla="*/ 269883 h 482400"/>
              <a:gd name="connsiteX59" fmla="*/ 171165 w 475881"/>
              <a:gd name="connsiteY59" fmla="*/ 223236 h 482400"/>
              <a:gd name="connsiteX60" fmla="*/ 175434 w 475881"/>
              <a:gd name="connsiteY60" fmla="*/ 221643 h 482400"/>
              <a:gd name="connsiteX61" fmla="*/ 205538 w 475881"/>
              <a:gd name="connsiteY61" fmla="*/ 221643 h 482400"/>
              <a:gd name="connsiteX62" fmla="*/ 211270 w 475881"/>
              <a:gd name="connsiteY62" fmla="*/ 225057 h 482400"/>
              <a:gd name="connsiteX63" fmla="*/ 230079 w 475881"/>
              <a:gd name="connsiteY63" fmla="*/ 259783 h 482400"/>
              <a:gd name="connsiteX64" fmla="*/ 235468 w 475881"/>
              <a:gd name="connsiteY64" fmla="*/ 269731 h 482400"/>
              <a:gd name="connsiteX65" fmla="*/ 246932 w 475881"/>
              <a:gd name="connsiteY65" fmla="*/ 269731 h 482400"/>
              <a:gd name="connsiteX66" fmla="*/ 252321 w 475881"/>
              <a:gd name="connsiteY66" fmla="*/ 259783 h 482400"/>
              <a:gd name="connsiteX67" fmla="*/ 271130 w 475881"/>
              <a:gd name="connsiteY67" fmla="*/ 225057 h 482400"/>
              <a:gd name="connsiteX68" fmla="*/ 91046 w 475881"/>
              <a:gd name="connsiteY68" fmla="*/ 352022 h 482400"/>
              <a:gd name="connsiteX69" fmla="*/ 71490 w 475881"/>
              <a:gd name="connsiteY69" fmla="*/ 371578 h 482400"/>
              <a:gd name="connsiteX70" fmla="*/ 51933 w 475881"/>
              <a:gd name="connsiteY70" fmla="*/ 352022 h 482400"/>
              <a:gd name="connsiteX71" fmla="*/ 71490 w 475881"/>
              <a:gd name="connsiteY71" fmla="*/ 332465 h 482400"/>
              <a:gd name="connsiteX72" fmla="*/ 91046 w 475881"/>
              <a:gd name="connsiteY72" fmla="*/ 352022 h 482400"/>
              <a:gd name="connsiteX73" fmla="*/ 110603 w 475881"/>
              <a:gd name="connsiteY73" fmla="*/ 352022 h 482400"/>
              <a:gd name="connsiteX74" fmla="*/ 71490 w 475881"/>
              <a:gd name="connsiteY74" fmla="*/ 391135 h 482400"/>
              <a:gd name="connsiteX75" fmla="*/ 32376 w 475881"/>
              <a:gd name="connsiteY75" fmla="*/ 352022 h 482400"/>
              <a:gd name="connsiteX76" fmla="*/ 71490 w 475881"/>
              <a:gd name="connsiteY76" fmla="*/ 312908 h 482400"/>
              <a:gd name="connsiteX77" fmla="*/ 110603 w 475881"/>
              <a:gd name="connsiteY77" fmla="*/ 352022 h 482400"/>
              <a:gd name="connsiteX78" fmla="*/ 110332 w 475881"/>
              <a:gd name="connsiteY78" fmla="*/ 436799 h 482400"/>
              <a:gd name="connsiteX79" fmla="*/ 121290 w 475881"/>
              <a:gd name="connsiteY79" fmla="*/ 462843 h 482400"/>
              <a:gd name="connsiteX80" fmla="*/ 21690 w 475881"/>
              <a:gd name="connsiteY80" fmla="*/ 462843 h 482400"/>
              <a:gd name="connsiteX81" fmla="*/ 32647 w 475881"/>
              <a:gd name="connsiteY81" fmla="*/ 436799 h 482400"/>
              <a:gd name="connsiteX82" fmla="*/ 71490 w 475881"/>
              <a:gd name="connsiteY82" fmla="*/ 417211 h 482400"/>
              <a:gd name="connsiteX83" fmla="*/ 110332 w 475881"/>
              <a:gd name="connsiteY83" fmla="*/ 436799 h 482400"/>
              <a:gd name="connsiteX84" fmla="*/ 136679 w 475881"/>
              <a:gd name="connsiteY84" fmla="*/ 482400 h 482400"/>
              <a:gd name="connsiteX85" fmla="*/ 6301 w 475881"/>
              <a:gd name="connsiteY85" fmla="*/ 482400 h 482400"/>
              <a:gd name="connsiteX86" fmla="*/ 15 w 475881"/>
              <a:gd name="connsiteY86" fmla="*/ 475901 h 482400"/>
              <a:gd name="connsiteX87" fmla="*/ 71490 w 475881"/>
              <a:gd name="connsiteY87" fmla="*/ 397654 h 482400"/>
              <a:gd name="connsiteX88" fmla="*/ 142965 w 475881"/>
              <a:gd name="connsiteY88" fmla="*/ 475901 h 482400"/>
              <a:gd name="connsiteX89" fmla="*/ 136679 w 475881"/>
              <a:gd name="connsiteY89" fmla="*/ 482400 h 482400"/>
              <a:gd name="connsiteX90" fmla="*/ 260538 w 475881"/>
              <a:gd name="connsiteY90" fmla="*/ 352022 h 482400"/>
              <a:gd name="connsiteX91" fmla="*/ 240982 w 475881"/>
              <a:gd name="connsiteY91" fmla="*/ 371578 h 482400"/>
              <a:gd name="connsiteX92" fmla="*/ 221425 w 475881"/>
              <a:gd name="connsiteY92" fmla="*/ 352022 h 482400"/>
              <a:gd name="connsiteX93" fmla="*/ 240982 w 475881"/>
              <a:gd name="connsiteY93" fmla="*/ 332465 h 482400"/>
              <a:gd name="connsiteX94" fmla="*/ 260538 w 475881"/>
              <a:gd name="connsiteY94" fmla="*/ 352022 h 482400"/>
              <a:gd name="connsiteX95" fmla="*/ 280095 w 475881"/>
              <a:gd name="connsiteY95" fmla="*/ 352022 h 482400"/>
              <a:gd name="connsiteX96" fmla="*/ 240982 w 475881"/>
              <a:gd name="connsiteY96" fmla="*/ 391135 h 482400"/>
              <a:gd name="connsiteX97" fmla="*/ 201868 w 475881"/>
              <a:gd name="connsiteY97" fmla="*/ 352022 h 482400"/>
              <a:gd name="connsiteX98" fmla="*/ 240982 w 475881"/>
              <a:gd name="connsiteY98" fmla="*/ 312908 h 482400"/>
              <a:gd name="connsiteX99" fmla="*/ 280095 w 475881"/>
              <a:gd name="connsiteY99" fmla="*/ 352022 h 482400"/>
              <a:gd name="connsiteX100" fmla="*/ 279824 w 475881"/>
              <a:gd name="connsiteY100" fmla="*/ 436799 h 482400"/>
              <a:gd name="connsiteX101" fmla="*/ 290782 w 475881"/>
              <a:gd name="connsiteY101" fmla="*/ 462843 h 482400"/>
              <a:gd name="connsiteX102" fmla="*/ 191182 w 475881"/>
              <a:gd name="connsiteY102" fmla="*/ 462843 h 482400"/>
              <a:gd name="connsiteX103" fmla="*/ 202139 w 475881"/>
              <a:gd name="connsiteY103" fmla="*/ 436799 h 482400"/>
              <a:gd name="connsiteX104" fmla="*/ 240982 w 475881"/>
              <a:gd name="connsiteY104" fmla="*/ 417211 h 482400"/>
              <a:gd name="connsiteX105" fmla="*/ 279824 w 475881"/>
              <a:gd name="connsiteY105" fmla="*/ 436799 h 482400"/>
              <a:gd name="connsiteX106" fmla="*/ 306171 w 475881"/>
              <a:gd name="connsiteY106" fmla="*/ 482400 h 482400"/>
              <a:gd name="connsiteX107" fmla="*/ 175792 w 475881"/>
              <a:gd name="connsiteY107" fmla="*/ 482400 h 482400"/>
              <a:gd name="connsiteX108" fmla="*/ 169507 w 475881"/>
              <a:gd name="connsiteY108" fmla="*/ 475901 h 482400"/>
              <a:gd name="connsiteX109" fmla="*/ 240982 w 475881"/>
              <a:gd name="connsiteY109" fmla="*/ 397654 h 482400"/>
              <a:gd name="connsiteX110" fmla="*/ 312457 w 475881"/>
              <a:gd name="connsiteY110" fmla="*/ 475901 h 482400"/>
              <a:gd name="connsiteX111" fmla="*/ 306171 w 475881"/>
              <a:gd name="connsiteY111" fmla="*/ 482400 h 482400"/>
              <a:gd name="connsiteX112" fmla="*/ 410474 w 475881"/>
              <a:gd name="connsiteY112" fmla="*/ 371578 h 482400"/>
              <a:gd name="connsiteX113" fmla="*/ 430030 w 475881"/>
              <a:gd name="connsiteY113" fmla="*/ 352022 h 482400"/>
              <a:gd name="connsiteX114" fmla="*/ 410474 w 475881"/>
              <a:gd name="connsiteY114" fmla="*/ 332465 h 482400"/>
              <a:gd name="connsiteX115" fmla="*/ 390917 w 475881"/>
              <a:gd name="connsiteY115" fmla="*/ 352022 h 482400"/>
              <a:gd name="connsiteX116" fmla="*/ 410474 w 475881"/>
              <a:gd name="connsiteY116" fmla="*/ 371578 h 482400"/>
              <a:gd name="connsiteX117" fmla="*/ 410474 w 475881"/>
              <a:gd name="connsiteY117" fmla="*/ 391135 h 482400"/>
              <a:gd name="connsiteX118" fmla="*/ 449587 w 475881"/>
              <a:gd name="connsiteY118" fmla="*/ 352022 h 482400"/>
              <a:gd name="connsiteX119" fmla="*/ 410474 w 475881"/>
              <a:gd name="connsiteY119" fmla="*/ 312908 h 482400"/>
              <a:gd name="connsiteX120" fmla="*/ 371360 w 475881"/>
              <a:gd name="connsiteY120" fmla="*/ 352022 h 482400"/>
              <a:gd name="connsiteX121" fmla="*/ 410474 w 475881"/>
              <a:gd name="connsiteY121" fmla="*/ 391135 h 482400"/>
              <a:gd name="connsiteX122" fmla="*/ 460274 w 475881"/>
              <a:gd name="connsiteY122" fmla="*/ 462843 h 482400"/>
              <a:gd name="connsiteX123" fmla="*/ 449316 w 475881"/>
              <a:gd name="connsiteY123" fmla="*/ 436799 h 482400"/>
              <a:gd name="connsiteX124" fmla="*/ 410474 w 475881"/>
              <a:gd name="connsiteY124" fmla="*/ 417211 h 482400"/>
              <a:gd name="connsiteX125" fmla="*/ 371631 w 475881"/>
              <a:gd name="connsiteY125" fmla="*/ 436799 h 482400"/>
              <a:gd name="connsiteX126" fmla="*/ 360674 w 475881"/>
              <a:gd name="connsiteY126" fmla="*/ 462843 h 482400"/>
              <a:gd name="connsiteX127" fmla="*/ 460274 w 475881"/>
              <a:gd name="connsiteY127" fmla="*/ 462843 h 482400"/>
              <a:gd name="connsiteX128" fmla="*/ 345284 w 475881"/>
              <a:gd name="connsiteY128" fmla="*/ 482400 h 482400"/>
              <a:gd name="connsiteX129" fmla="*/ 475663 w 475881"/>
              <a:gd name="connsiteY129" fmla="*/ 482400 h 482400"/>
              <a:gd name="connsiteX130" fmla="*/ 481949 w 475881"/>
              <a:gd name="connsiteY130" fmla="*/ 475901 h 482400"/>
              <a:gd name="connsiteX131" fmla="*/ 410474 w 475881"/>
              <a:gd name="connsiteY131" fmla="*/ 397654 h 482400"/>
              <a:gd name="connsiteX132" fmla="*/ 338999 w 475881"/>
              <a:gd name="connsiteY132" fmla="*/ 475901 h 482400"/>
              <a:gd name="connsiteX133" fmla="*/ 345284 w 475881"/>
              <a:gd name="connsiteY133" fmla="*/ 482400 h 482400"/>
              <a:gd name="connsiteX134" fmla="*/ 176011 w 475881"/>
              <a:gd name="connsiteY134" fmla="*/ 114081 h 482400"/>
              <a:gd name="connsiteX135" fmla="*/ 166232 w 475881"/>
              <a:gd name="connsiteY135" fmla="*/ 123859 h 482400"/>
              <a:gd name="connsiteX136" fmla="*/ 156454 w 475881"/>
              <a:gd name="connsiteY136" fmla="*/ 114081 h 482400"/>
              <a:gd name="connsiteX137" fmla="*/ 166232 w 475881"/>
              <a:gd name="connsiteY137" fmla="*/ 104303 h 482400"/>
              <a:gd name="connsiteX138" fmla="*/ 176011 w 475881"/>
              <a:gd name="connsiteY138" fmla="*/ 114081 h 482400"/>
              <a:gd name="connsiteX139" fmla="*/ 195568 w 475881"/>
              <a:gd name="connsiteY139" fmla="*/ 114081 h 482400"/>
              <a:gd name="connsiteX140" fmla="*/ 166232 w 475881"/>
              <a:gd name="connsiteY140" fmla="*/ 143416 h 482400"/>
              <a:gd name="connsiteX141" fmla="*/ 136897 w 475881"/>
              <a:gd name="connsiteY141" fmla="*/ 114081 h 482400"/>
              <a:gd name="connsiteX142" fmla="*/ 166232 w 475881"/>
              <a:gd name="connsiteY142" fmla="*/ 84746 h 482400"/>
              <a:gd name="connsiteX143" fmla="*/ 195568 w 475881"/>
              <a:gd name="connsiteY143" fmla="*/ 114081 h 482400"/>
              <a:gd name="connsiteX144" fmla="*/ 244459 w 475881"/>
              <a:gd name="connsiteY144" fmla="*/ 123859 h 482400"/>
              <a:gd name="connsiteX145" fmla="*/ 254238 w 475881"/>
              <a:gd name="connsiteY145" fmla="*/ 114081 h 482400"/>
              <a:gd name="connsiteX146" fmla="*/ 244459 w 475881"/>
              <a:gd name="connsiteY146" fmla="*/ 104303 h 482400"/>
              <a:gd name="connsiteX147" fmla="*/ 234681 w 475881"/>
              <a:gd name="connsiteY147" fmla="*/ 114081 h 482400"/>
              <a:gd name="connsiteX148" fmla="*/ 244459 w 475881"/>
              <a:gd name="connsiteY148" fmla="*/ 123859 h 482400"/>
              <a:gd name="connsiteX149" fmla="*/ 244459 w 475881"/>
              <a:gd name="connsiteY149" fmla="*/ 143416 h 482400"/>
              <a:gd name="connsiteX150" fmla="*/ 273795 w 475881"/>
              <a:gd name="connsiteY150" fmla="*/ 114081 h 482400"/>
              <a:gd name="connsiteX151" fmla="*/ 244459 w 475881"/>
              <a:gd name="connsiteY151" fmla="*/ 84746 h 482400"/>
              <a:gd name="connsiteX152" fmla="*/ 215124 w 475881"/>
              <a:gd name="connsiteY152" fmla="*/ 114081 h 482400"/>
              <a:gd name="connsiteX153" fmla="*/ 244459 w 475881"/>
              <a:gd name="connsiteY153" fmla="*/ 143416 h 482400"/>
              <a:gd name="connsiteX154" fmla="*/ 332465 w 475881"/>
              <a:gd name="connsiteY154" fmla="*/ 114081 h 482400"/>
              <a:gd name="connsiteX155" fmla="*/ 322687 w 475881"/>
              <a:gd name="connsiteY155" fmla="*/ 123859 h 482400"/>
              <a:gd name="connsiteX156" fmla="*/ 312908 w 475881"/>
              <a:gd name="connsiteY156" fmla="*/ 114081 h 482400"/>
              <a:gd name="connsiteX157" fmla="*/ 322687 w 475881"/>
              <a:gd name="connsiteY157" fmla="*/ 104303 h 482400"/>
              <a:gd name="connsiteX158" fmla="*/ 332465 w 475881"/>
              <a:gd name="connsiteY158" fmla="*/ 114081 h 482400"/>
              <a:gd name="connsiteX159" fmla="*/ 352022 w 475881"/>
              <a:gd name="connsiteY159" fmla="*/ 114081 h 482400"/>
              <a:gd name="connsiteX160" fmla="*/ 322687 w 475881"/>
              <a:gd name="connsiteY160" fmla="*/ 143416 h 482400"/>
              <a:gd name="connsiteX161" fmla="*/ 293351 w 475881"/>
              <a:gd name="connsiteY161" fmla="*/ 114081 h 482400"/>
              <a:gd name="connsiteX162" fmla="*/ 322687 w 475881"/>
              <a:gd name="connsiteY162" fmla="*/ 84746 h 482400"/>
              <a:gd name="connsiteX163" fmla="*/ 352022 w 475881"/>
              <a:gd name="connsiteY163" fmla="*/ 114081 h 48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75881" h="482400">
                <a:moveTo>
                  <a:pt x="417211" y="19557"/>
                </a:moveTo>
                <a:lnTo>
                  <a:pt x="65189" y="19557"/>
                </a:lnTo>
                <a:cubicBezTo>
                  <a:pt x="57989" y="19557"/>
                  <a:pt x="52151" y="25394"/>
                  <a:pt x="52151" y="32595"/>
                </a:cubicBezTo>
                <a:lnTo>
                  <a:pt x="52151" y="189049"/>
                </a:lnTo>
                <a:cubicBezTo>
                  <a:pt x="52151" y="196249"/>
                  <a:pt x="57989" y="202086"/>
                  <a:pt x="65189" y="202086"/>
                </a:cubicBezTo>
                <a:lnTo>
                  <a:pt x="97784" y="202086"/>
                </a:lnTo>
                <a:lnTo>
                  <a:pt x="110822" y="202086"/>
                </a:lnTo>
                <a:cubicBezTo>
                  <a:pt x="114422" y="202086"/>
                  <a:pt x="117341" y="205005"/>
                  <a:pt x="117341" y="208605"/>
                </a:cubicBezTo>
                <a:lnTo>
                  <a:pt x="117341" y="221643"/>
                </a:lnTo>
                <a:lnTo>
                  <a:pt x="117341" y="244004"/>
                </a:lnTo>
                <a:cubicBezTo>
                  <a:pt x="117341" y="244182"/>
                  <a:pt x="117550" y="244278"/>
                  <a:pt x="117685" y="244161"/>
                </a:cubicBezTo>
                <a:lnTo>
                  <a:pt x="164395" y="203679"/>
                </a:lnTo>
                <a:cubicBezTo>
                  <a:pt x="165580" y="202652"/>
                  <a:pt x="167096" y="202086"/>
                  <a:pt x="168664" y="202086"/>
                </a:cubicBezTo>
                <a:lnTo>
                  <a:pt x="195568" y="202086"/>
                </a:lnTo>
                <a:lnTo>
                  <a:pt x="198827" y="202086"/>
                </a:lnTo>
                <a:lnTo>
                  <a:pt x="214639" y="202086"/>
                </a:lnTo>
                <a:cubicBezTo>
                  <a:pt x="216958" y="202086"/>
                  <a:pt x="219102" y="203318"/>
                  <a:pt x="220270" y="205321"/>
                </a:cubicBezTo>
                <a:lnTo>
                  <a:pt x="235569" y="231547"/>
                </a:lnTo>
                <a:cubicBezTo>
                  <a:pt x="238085" y="235859"/>
                  <a:pt x="244315" y="235859"/>
                  <a:pt x="246831" y="231547"/>
                </a:cubicBezTo>
                <a:lnTo>
                  <a:pt x="262130" y="205321"/>
                </a:lnTo>
                <a:cubicBezTo>
                  <a:pt x="263298" y="203318"/>
                  <a:pt x="265442" y="202086"/>
                  <a:pt x="267761" y="202086"/>
                </a:cubicBezTo>
                <a:lnTo>
                  <a:pt x="283573" y="202086"/>
                </a:lnTo>
                <a:lnTo>
                  <a:pt x="286832" y="202086"/>
                </a:lnTo>
                <a:lnTo>
                  <a:pt x="313736" y="202086"/>
                </a:lnTo>
                <a:cubicBezTo>
                  <a:pt x="315304" y="202086"/>
                  <a:pt x="316820" y="202652"/>
                  <a:pt x="318005" y="203679"/>
                </a:cubicBezTo>
                <a:lnTo>
                  <a:pt x="364715" y="244161"/>
                </a:lnTo>
                <a:cubicBezTo>
                  <a:pt x="364850" y="244278"/>
                  <a:pt x="365059" y="244182"/>
                  <a:pt x="365059" y="244004"/>
                </a:cubicBezTo>
                <a:lnTo>
                  <a:pt x="365059" y="221643"/>
                </a:lnTo>
                <a:lnTo>
                  <a:pt x="365059" y="208605"/>
                </a:lnTo>
                <a:cubicBezTo>
                  <a:pt x="365059" y="205005"/>
                  <a:pt x="367978" y="202086"/>
                  <a:pt x="371578" y="202086"/>
                </a:cubicBezTo>
                <a:lnTo>
                  <a:pt x="384616" y="202086"/>
                </a:lnTo>
                <a:lnTo>
                  <a:pt x="417211" y="202086"/>
                </a:lnTo>
                <a:cubicBezTo>
                  <a:pt x="424412" y="202086"/>
                  <a:pt x="430249" y="196249"/>
                  <a:pt x="430249" y="189049"/>
                </a:cubicBezTo>
                <a:lnTo>
                  <a:pt x="430249" y="32595"/>
                </a:lnTo>
                <a:cubicBezTo>
                  <a:pt x="430249" y="25394"/>
                  <a:pt x="424412" y="19557"/>
                  <a:pt x="417211" y="19557"/>
                </a:cubicBezTo>
                <a:close/>
                <a:moveTo>
                  <a:pt x="271130" y="225057"/>
                </a:moveTo>
                <a:cubicBezTo>
                  <a:pt x="272270" y="222954"/>
                  <a:pt x="274470" y="221643"/>
                  <a:pt x="276862" y="221643"/>
                </a:cubicBezTo>
                <a:lnTo>
                  <a:pt x="306966" y="221643"/>
                </a:lnTo>
                <a:cubicBezTo>
                  <a:pt x="308535" y="221643"/>
                  <a:pt x="310050" y="222208"/>
                  <a:pt x="311235" y="223236"/>
                </a:cubicBezTo>
                <a:lnTo>
                  <a:pt x="365059" y="269883"/>
                </a:lnTo>
                <a:lnTo>
                  <a:pt x="373828" y="277482"/>
                </a:lnTo>
                <a:cubicBezTo>
                  <a:pt x="378049" y="281141"/>
                  <a:pt x="384616" y="278143"/>
                  <a:pt x="384616" y="272556"/>
                </a:cubicBezTo>
                <a:lnTo>
                  <a:pt x="384616" y="260953"/>
                </a:lnTo>
                <a:lnTo>
                  <a:pt x="384616" y="228162"/>
                </a:lnTo>
                <a:cubicBezTo>
                  <a:pt x="384616" y="224562"/>
                  <a:pt x="387535" y="221643"/>
                  <a:pt x="391135" y="221643"/>
                </a:cubicBezTo>
                <a:lnTo>
                  <a:pt x="417211" y="221643"/>
                </a:lnTo>
                <a:cubicBezTo>
                  <a:pt x="435212" y="221643"/>
                  <a:pt x="449805" y="207050"/>
                  <a:pt x="449805" y="189049"/>
                </a:cubicBezTo>
                <a:lnTo>
                  <a:pt x="449805" y="32595"/>
                </a:lnTo>
                <a:cubicBezTo>
                  <a:pt x="449805" y="14593"/>
                  <a:pt x="435212" y="0"/>
                  <a:pt x="417211" y="0"/>
                </a:cubicBezTo>
                <a:lnTo>
                  <a:pt x="65189" y="0"/>
                </a:lnTo>
                <a:cubicBezTo>
                  <a:pt x="47188" y="0"/>
                  <a:pt x="32595" y="14593"/>
                  <a:pt x="32595" y="32595"/>
                </a:cubicBezTo>
                <a:lnTo>
                  <a:pt x="32595" y="189049"/>
                </a:lnTo>
                <a:cubicBezTo>
                  <a:pt x="32595" y="207050"/>
                  <a:pt x="47188" y="221643"/>
                  <a:pt x="65189" y="221643"/>
                </a:cubicBezTo>
                <a:lnTo>
                  <a:pt x="91265" y="221643"/>
                </a:lnTo>
                <a:cubicBezTo>
                  <a:pt x="94865" y="221643"/>
                  <a:pt x="97784" y="224562"/>
                  <a:pt x="97784" y="228162"/>
                </a:cubicBezTo>
                <a:lnTo>
                  <a:pt x="97784" y="260953"/>
                </a:lnTo>
                <a:lnTo>
                  <a:pt x="97784" y="272556"/>
                </a:lnTo>
                <a:cubicBezTo>
                  <a:pt x="97784" y="278143"/>
                  <a:pt x="104351" y="281141"/>
                  <a:pt x="108572" y="277482"/>
                </a:cubicBezTo>
                <a:lnTo>
                  <a:pt x="117341" y="269883"/>
                </a:lnTo>
                <a:lnTo>
                  <a:pt x="171165" y="223236"/>
                </a:lnTo>
                <a:cubicBezTo>
                  <a:pt x="172350" y="222208"/>
                  <a:pt x="173865" y="221643"/>
                  <a:pt x="175434" y="221643"/>
                </a:cubicBezTo>
                <a:lnTo>
                  <a:pt x="205538" y="221643"/>
                </a:lnTo>
                <a:cubicBezTo>
                  <a:pt x="207930" y="221643"/>
                  <a:pt x="210130" y="222954"/>
                  <a:pt x="211270" y="225057"/>
                </a:cubicBezTo>
                <a:lnTo>
                  <a:pt x="230079" y="259783"/>
                </a:lnTo>
                <a:lnTo>
                  <a:pt x="235468" y="269731"/>
                </a:lnTo>
                <a:cubicBezTo>
                  <a:pt x="237933" y="274284"/>
                  <a:pt x="244467" y="274284"/>
                  <a:pt x="246932" y="269731"/>
                </a:cubicBezTo>
                <a:lnTo>
                  <a:pt x="252321" y="259783"/>
                </a:lnTo>
                <a:lnTo>
                  <a:pt x="271130" y="225057"/>
                </a:lnTo>
                <a:close/>
                <a:moveTo>
                  <a:pt x="91046" y="352022"/>
                </a:moveTo>
                <a:cubicBezTo>
                  <a:pt x="91046" y="362823"/>
                  <a:pt x="82291" y="371578"/>
                  <a:pt x="71490" y="371578"/>
                </a:cubicBezTo>
                <a:cubicBezTo>
                  <a:pt x="60689" y="371578"/>
                  <a:pt x="51933" y="362823"/>
                  <a:pt x="51933" y="352022"/>
                </a:cubicBezTo>
                <a:cubicBezTo>
                  <a:pt x="51933" y="341220"/>
                  <a:pt x="60689" y="332465"/>
                  <a:pt x="71490" y="332465"/>
                </a:cubicBezTo>
                <a:cubicBezTo>
                  <a:pt x="82291" y="332465"/>
                  <a:pt x="91046" y="341220"/>
                  <a:pt x="91046" y="352022"/>
                </a:cubicBezTo>
                <a:close/>
                <a:moveTo>
                  <a:pt x="110603" y="352022"/>
                </a:moveTo>
                <a:cubicBezTo>
                  <a:pt x="110603" y="373623"/>
                  <a:pt x="93091" y="391135"/>
                  <a:pt x="71490" y="391135"/>
                </a:cubicBezTo>
                <a:cubicBezTo>
                  <a:pt x="49888" y="391135"/>
                  <a:pt x="32376" y="373623"/>
                  <a:pt x="32376" y="352022"/>
                </a:cubicBezTo>
                <a:cubicBezTo>
                  <a:pt x="32376" y="330420"/>
                  <a:pt x="49888" y="312908"/>
                  <a:pt x="71490" y="312908"/>
                </a:cubicBezTo>
                <a:cubicBezTo>
                  <a:pt x="93091" y="312908"/>
                  <a:pt x="110603" y="330420"/>
                  <a:pt x="110603" y="352022"/>
                </a:cubicBezTo>
                <a:close/>
                <a:moveTo>
                  <a:pt x="110332" y="436799"/>
                </a:moveTo>
                <a:cubicBezTo>
                  <a:pt x="115694" y="444561"/>
                  <a:pt x="119221" y="453860"/>
                  <a:pt x="121290" y="462843"/>
                </a:cubicBezTo>
                <a:lnTo>
                  <a:pt x="21690" y="462843"/>
                </a:lnTo>
                <a:cubicBezTo>
                  <a:pt x="23758" y="453860"/>
                  <a:pt x="27286" y="444561"/>
                  <a:pt x="32647" y="436799"/>
                </a:cubicBezTo>
                <a:cubicBezTo>
                  <a:pt x="40369" y="425619"/>
                  <a:pt x="51993" y="417211"/>
                  <a:pt x="71490" y="417211"/>
                </a:cubicBezTo>
                <a:cubicBezTo>
                  <a:pt x="90987" y="417211"/>
                  <a:pt x="102610" y="425619"/>
                  <a:pt x="110332" y="436799"/>
                </a:cubicBezTo>
                <a:close/>
                <a:moveTo>
                  <a:pt x="136679" y="482400"/>
                </a:moveTo>
                <a:lnTo>
                  <a:pt x="6301" y="482400"/>
                </a:lnTo>
                <a:cubicBezTo>
                  <a:pt x="2700" y="482400"/>
                  <a:pt x="-234" y="479492"/>
                  <a:pt x="15" y="475901"/>
                </a:cubicBezTo>
                <a:cubicBezTo>
                  <a:pt x="2066" y="446319"/>
                  <a:pt x="18248" y="397654"/>
                  <a:pt x="71490" y="397654"/>
                </a:cubicBezTo>
                <a:cubicBezTo>
                  <a:pt x="124732" y="397654"/>
                  <a:pt x="140914" y="446319"/>
                  <a:pt x="142965" y="475901"/>
                </a:cubicBezTo>
                <a:cubicBezTo>
                  <a:pt x="143214" y="479492"/>
                  <a:pt x="140279" y="482400"/>
                  <a:pt x="136679" y="482400"/>
                </a:cubicBezTo>
                <a:close/>
                <a:moveTo>
                  <a:pt x="260538" y="352022"/>
                </a:moveTo>
                <a:cubicBezTo>
                  <a:pt x="260538" y="362823"/>
                  <a:pt x="251783" y="371578"/>
                  <a:pt x="240982" y="371578"/>
                </a:cubicBezTo>
                <a:cubicBezTo>
                  <a:pt x="230181" y="371578"/>
                  <a:pt x="221425" y="362823"/>
                  <a:pt x="221425" y="352022"/>
                </a:cubicBezTo>
                <a:cubicBezTo>
                  <a:pt x="221425" y="341220"/>
                  <a:pt x="230181" y="332465"/>
                  <a:pt x="240982" y="332465"/>
                </a:cubicBezTo>
                <a:cubicBezTo>
                  <a:pt x="251783" y="332465"/>
                  <a:pt x="260538" y="341220"/>
                  <a:pt x="260538" y="352022"/>
                </a:cubicBezTo>
                <a:close/>
                <a:moveTo>
                  <a:pt x="280095" y="352022"/>
                </a:moveTo>
                <a:cubicBezTo>
                  <a:pt x="280095" y="373623"/>
                  <a:pt x="262583" y="391135"/>
                  <a:pt x="240982" y="391135"/>
                </a:cubicBezTo>
                <a:cubicBezTo>
                  <a:pt x="219380" y="391135"/>
                  <a:pt x="201868" y="373623"/>
                  <a:pt x="201868" y="352022"/>
                </a:cubicBezTo>
                <a:cubicBezTo>
                  <a:pt x="201868" y="330420"/>
                  <a:pt x="219380" y="312908"/>
                  <a:pt x="240982" y="312908"/>
                </a:cubicBezTo>
                <a:cubicBezTo>
                  <a:pt x="262583" y="312908"/>
                  <a:pt x="280095" y="330420"/>
                  <a:pt x="280095" y="352022"/>
                </a:cubicBezTo>
                <a:close/>
                <a:moveTo>
                  <a:pt x="279824" y="436799"/>
                </a:moveTo>
                <a:cubicBezTo>
                  <a:pt x="285186" y="444561"/>
                  <a:pt x="288713" y="453860"/>
                  <a:pt x="290782" y="462843"/>
                </a:cubicBezTo>
                <a:lnTo>
                  <a:pt x="191182" y="462843"/>
                </a:lnTo>
                <a:cubicBezTo>
                  <a:pt x="193250" y="453860"/>
                  <a:pt x="196778" y="444561"/>
                  <a:pt x="202139" y="436799"/>
                </a:cubicBezTo>
                <a:cubicBezTo>
                  <a:pt x="209861" y="425619"/>
                  <a:pt x="221485" y="417211"/>
                  <a:pt x="240982" y="417211"/>
                </a:cubicBezTo>
                <a:cubicBezTo>
                  <a:pt x="260478" y="417211"/>
                  <a:pt x="272102" y="425619"/>
                  <a:pt x="279824" y="436799"/>
                </a:cubicBezTo>
                <a:close/>
                <a:moveTo>
                  <a:pt x="306171" y="482400"/>
                </a:moveTo>
                <a:lnTo>
                  <a:pt x="175792" y="482400"/>
                </a:lnTo>
                <a:cubicBezTo>
                  <a:pt x="172192" y="482400"/>
                  <a:pt x="169258" y="479492"/>
                  <a:pt x="169507" y="475901"/>
                </a:cubicBezTo>
                <a:cubicBezTo>
                  <a:pt x="171558" y="446319"/>
                  <a:pt x="187740" y="397654"/>
                  <a:pt x="240982" y="397654"/>
                </a:cubicBezTo>
                <a:cubicBezTo>
                  <a:pt x="294224" y="397654"/>
                  <a:pt x="310406" y="446319"/>
                  <a:pt x="312457" y="475901"/>
                </a:cubicBezTo>
                <a:cubicBezTo>
                  <a:pt x="312706" y="479492"/>
                  <a:pt x="309771" y="482400"/>
                  <a:pt x="306171" y="482400"/>
                </a:cubicBezTo>
                <a:close/>
                <a:moveTo>
                  <a:pt x="410474" y="371578"/>
                </a:moveTo>
                <a:cubicBezTo>
                  <a:pt x="421275" y="371578"/>
                  <a:pt x="430030" y="362823"/>
                  <a:pt x="430030" y="352022"/>
                </a:cubicBezTo>
                <a:cubicBezTo>
                  <a:pt x="430030" y="341220"/>
                  <a:pt x="421275" y="332465"/>
                  <a:pt x="410474" y="332465"/>
                </a:cubicBezTo>
                <a:cubicBezTo>
                  <a:pt x="399673" y="332465"/>
                  <a:pt x="390917" y="341220"/>
                  <a:pt x="390917" y="352022"/>
                </a:cubicBezTo>
                <a:cubicBezTo>
                  <a:pt x="390917" y="362823"/>
                  <a:pt x="399673" y="371578"/>
                  <a:pt x="410474" y="371578"/>
                </a:cubicBezTo>
                <a:close/>
                <a:moveTo>
                  <a:pt x="410474" y="391135"/>
                </a:moveTo>
                <a:cubicBezTo>
                  <a:pt x="432075" y="391135"/>
                  <a:pt x="449587" y="373623"/>
                  <a:pt x="449587" y="352022"/>
                </a:cubicBezTo>
                <a:cubicBezTo>
                  <a:pt x="449587" y="330420"/>
                  <a:pt x="432075" y="312908"/>
                  <a:pt x="410474" y="312908"/>
                </a:cubicBezTo>
                <a:cubicBezTo>
                  <a:pt x="388872" y="312908"/>
                  <a:pt x="371360" y="330420"/>
                  <a:pt x="371360" y="352022"/>
                </a:cubicBezTo>
                <a:cubicBezTo>
                  <a:pt x="371360" y="373623"/>
                  <a:pt x="388872" y="391135"/>
                  <a:pt x="410474" y="391135"/>
                </a:cubicBezTo>
                <a:close/>
                <a:moveTo>
                  <a:pt x="460274" y="462843"/>
                </a:moveTo>
                <a:cubicBezTo>
                  <a:pt x="458205" y="453860"/>
                  <a:pt x="454678" y="444561"/>
                  <a:pt x="449316" y="436799"/>
                </a:cubicBezTo>
                <a:cubicBezTo>
                  <a:pt x="441594" y="425619"/>
                  <a:pt x="429971" y="417211"/>
                  <a:pt x="410474" y="417211"/>
                </a:cubicBezTo>
                <a:cubicBezTo>
                  <a:pt x="390977" y="417211"/>
                  <a:pt x="379353" y="425619"/>
                  <a:pt x="371631" y="436799"/>
                </a:cubicBezTo>
                <a:cubicBezTo>
                  <a:pt x="366270" y="444561"/>
                  <a:pt x="362742" y="453860"/>
                  <a:pt x="360674" y="462843"/>
                </a:cubicBezTo>
                <a:lnTo>
                  <a:pt x="460274" y="462843"/>
                </a:lnTo>
                <a:close/>
                <a:moveTo>
                  <a:pt x="345284" y="482400"/>
                </a:moveTo>
                <a:lnTo>
                  <a:pt x="475663" y="482400"/>
                </a:lnTo>
                <a:cubicBezTo>
                  <a:pt x="479263" y="482400"/>
                  <a:pt x="482198" y="479492"/>
                  <a:pt x="481949" y="475901"/>
                </a:cubicBezTo>
                <a:cubicBezTo>
                  <a:pt x="479897" y="446319"/>
                  <a:pt x="463715" y="397654"/>
                  <a:pt x="410474" y="397654"/>
                </a:cubicBezTo>
                <a:cubicBezTo>
                  <a:pt x="357232" y="397654"/>
                  <a:pt x="341050" y="446319"/>
                  <a:pt x="338999" y="475901"/>
                </a:cubicBezTo>
                <a:cubicBezTo>
                  <a:pt x="338750" y="479492"/>
                  <a:pt x="341684" y="482400"/>
                  <a:pt x="345284" y="482400"/>
                </a:cubicBezTo>
                <a:close/>
                <a:moveTo>
                  <a:pt x="176011" y="114081"/>
                </a:moveTo>
                <a:cubicBezTo>
                  <a:pt x="176011" y="119481"/>
                  <a:pt x="171633" y="123859"/>
                  <a:pt x="166232" y="123859"/>
                </a:cubicBezTo>
                <a:cubicBezTo>
                  <a:pt x="160832" y="123859"/>
                  <a:pt x="156454" y="119481"/>
                  <a:pt x="156454" y="114081"/>
                </a:cubicBezTo>
                <a:cubicBezTo>
                  <a:pt x="156454" y="108681"/>
                  <a:pt x="160832" y="104303"/>
                  <a:pt x="166232" y="104303"/>
                </a:cubicBezTo>
                <a:cubicBezTo>
                  <a:pt x="171633" y="104303"/>
                  <a:pt x="176011" y="108681"/>
                  <a:pt x="176011" y="114081"/>
                </a:cubicBezTo>
                <a:close/>
                <a:moveTo>
                  <a:pt x="195568" y="114081"/>
                </a:moveTo>
                <a:cubicBezTo>
                  <a:pt x="195568" y="130283"/>
                  <a:pt x="182434" y="143416"/>
                  <a:pt x="166232" y="143416"/>
                </a:cubicBezTo>
                <a:cubicBezTo>
                  <a:pt x="150031" y="143416"/>
                  <a:pt x="136897" y="130283"/>
                  <a:pt x="136897" y="114081"/>
                </a:cubicBezTo>
                <a:cubicBezTo>
                  <a:pt x="136897" y="97880"/>
                  <a:pt x="150031" y="84746"/>
                  <a:pt x="166232" y="84746"/>
                </a:cubicBezTo>
                <a:cubicBezTo>
                  <a:pt x="182434" y="84746"/>
                  <a:pt x="195568" y="97880"/>
                  <a:pt x="195568" y="114081"/>
                </a:cubicBezTo>
                <a:close/>
                <a:moveTo>
                  <a:pt x="244459" y="123859"/>
                </a:moveTo>
                <a:cubicBezTo>
                  <a:pt x="249860" y="123859"/>
                  <a:pt x="254238" y="119481"/>
                  <a:pt x="254238" y="114081"/>
                </a:cubicBezTo>
                <a:cubicBezTo>
                  <a:pt x="254238" y="108681"/>
                  <a:pt x="249860" y="104303"/>
                  <a:pt x="244459" y="104303"/>
                </a:cubicBezTo>
                <a:cubicBezTo>
                  <a:pt x="239059" y="104303"/>
                  <a:pt x="234681" y="108681"/>
                  <a:pt x="234681" y="114081"/>
                </a:cubicBezTo>
                <a:cubicBezTo>
                  <a:pt x="234681" y="119481"/>
                  <a:pt x="239059" y="123859"/>
                  <a:pt x="244459" y="123859"/>
                </a:cubicBezTo>
                <a:close/>
                <a:moveTo>
                  <a:pt x="244459" y="143416"/>
                </a:moveTo>
                <a:cubicBezTo>
                  <a:pt x="260661" y="143416"/>
                  <a:pt x="273795" y="130283"/>
                  <a:pt x="273795" y="114081"/>
                </a:cubicBezTo>
                <a:cubicBezTo>
                  <a:pt x="273795" y="97880"/>
                  <a:pt x="260661" y="84746"/>
                  <a:pt x="244459" y="84746"/>
                </a:cubicBezTo>
                <a:cubicBezTo>
                  <a:pt x="228258" y="84746"/>
                  <a:pt x="215124" y="97880"/>
                  <a:pt x="215124" y="114081"/>
                </a:cubicBezTo>
                <a:cubicBezTo>
                  <a:pt x="215124" y="130283"/>
                  <a:pt x="228258" y="143416"/>
                  <a:pt x="244459" y="143416"/>
                </a:cubicBezTo>
                <a:close/>
                <a:moveTo>
                  <a:pt x="332465" y="114081"/>
                </a:moveTo>
                <a:cubicBezTo>
                  <a:pt x="332465" y="119481"/>
                  <a:pt x="328087" y="123859"/>
                  <a:pt x="322687" y="123859"/>
                </a:cubicBezTo>
                <a:cubicBezTo>
                  <a:pt x="317286" y="123859"/>
                  <a:pt x="312908" y="119481"/>
                  <a:pt x="312908" y="114081"/>
                </a:cubicBezTo>
                <a:cubicBezTo>
                  <a:pt x="312908" y="108681"/>
                  <a:pt x="317286" y="104303"/>
                  <a:pt x="322687" y="104303"/>
                </a:cubicBezTo>
                <a:cubicBezTo>
                  <a:pt x="328087" y="104303"/>
                  <a:pt x="332465" y="108681"/>
                  <a:pt x="332465" y="114081"/>
                </a:cubicBezTo>
                <a:close/>
                <a:moveTo>
                  <a:pt x="352022" y="114081"/>
                </a:moveTo>
                <a:cubicBezTo>
                  <a:pt x="352022" y="130283"/>
                  <a:pt x="338888" y="143416"/>
                  <a:pt x="322687" y="143416"/>
                </a:cubicBezTo>
                <a:cubicBezTo>
                  <a:pt x="306485" y="143416"/>
                  <a:pt x="293351" y="130283"/>
                  <a:pt x="293351" y="114081"/>
                </a:cubicBezTo>
                <a:cubicBezTo>
                  <a:pt x="293351" y="97880"/>
                  <a:pt x="306485" y="84746"/>
                  <a:pt x="322687" y="84746"/>
                </a:cubicBezTo>
                <a:cubicBezTo>
                  <a:pt x="338888" y="84746"/>
                  <a:pt x="352022" y="97880"/>
                  <a:pt x="352022" y="1140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7F7F7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2655" y="5455677"/>
            <a:ext cx="1200995" cy="39211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>
            <a:noAutofit/>
          </a:bodyPr>
          <a:lstStyle>
            <a:lvl1pPr lvl="0" algn="just" defTabSz="914400">
              <a:lnSpc>
                <a:spcPct val="140000"/>
              </a:lnSpc>
              <a:defRPr sz="1200">
                <a:solidFill>
                  <a:schemeClr val="tx1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>
              <a:lnSpc>
                <a:spcPct val="100000"/>
              </a:lnSpc>
            </a:pPr>
            <a:endParaRPr lang="en-US" sz="2100" dirty="0">
              <a:solidFill>
                <a:srgbClr val="7F7F7F"/>
              </a:solidFill>
              <a:latin typeface="Gotham Condensed Book" panose="02000606030000020004" pitchFamily="50" charset="0"/>
              <a:ea typeface="Open Sans Regular" charset="0"/>
              <a:cs typeface="Open Sans Regular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600991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TEMPLATE 12 LIGHT" val="Q9w5kSPi"/>
  <p:tag name="ARTICULATE_PROJECT_CHECK" val="0"/>
  <p:tag name="ARTICULATE_SLIDE_THUMBNAIL_REFRESH" val="1"/>
  <p:tag name="TAG_BACKING_FORM_KEY" val="36112860-g:\my drive\fcame training team only\waiting for review\workshop management\sewkmgtil - workshop management new template.pptx"/>
  <p:tag name="ARTICULATE_PRESENTER_VERSION" val="8"/>
  <p:tag name="ARTICULATE_PROJECT_OPEN" val="0"/>
  <p:tag name="ARTICULATE_SLIDE_COUNT" val="14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CHARACTER_TYPE" val="photographic"/>
  <p:tag name="ARTICULATE_CHARACTER_ID" val="photo-female-00021"/>
  <p:tag name="ARTICULATE_CHARACTER_CROP" val="52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iRmZGUnG-Cyr3PwuZe-UA&quot;,&quot;gi&quot;:&quot;baLuB68bWltfw5SejOjx7w&quot;,&quot;ti&quot;:&quot;characters&quot;,&quot;vs&quot;:{&quot;f&quot;:[833,810],&quot;i&quot;:{&quot;d&quot;:&quot;qiRmZGUnG-Cyr3PwuZe-UA&quot;,&quot;p&quot;:true}}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2MX0TdpfZhqjOgzxmuNoVw&quot;,&quot;gi&quot;:&quot;OE57hFybVLQ2qLBbt6KSgA&quot;,&quot;ti&quot;:&quot;characters&quot;,&quot;vs&quot;:{&quot;f&quot;:[1480,708],&quot;i&quot;:{&quot;d&quot;:&quot;2MX0TdpfZhqjOgzxmuNoVw&quot;,&quot;p&quot;:true}}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02CW-wLqFRuGpPtqVSfECQ&quot;,&quot;gi&quot;:&quot;tPzKXo1kqBDh2oY_TuLu7g&quot;,&quot;ti&quot;:&quot;characters&quot;,&quot;vs&quot;:{&quot;f&quot;:[1470,708],&quot;i&quot;:{&quot;d&quot;:&quot;02CW-wLqFRuGpPtqVSfECQ&quot;,&quot;p&quot;:true}}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02CW-wLqFRuGpPtqVSfECQ&quot;,&quot;gi&quot;:&quot;tPzKXo1kqBDh2oY_TuLu7g&quot;,&quot;ti&quot;:&quot;characters&quot;,&quot;vs&quot;:{&quot;f&quot;:[1470,708],&quot;i&quot;:{&quot;d&quot;:&quot;02CW-wLqFRuGpPtqVSfECQ&quot;,&quot;p&quot;:true}}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45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"/>
  <p:tag name="ARTICULATE_SLIDE_THUMBNAIL_REFRESH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V2nfnY4dkJgN91h3e8B5w&quot;,&quot;gi&quot;:&quot;baLuB68bWltfw5SejOjx7w&quot;,&quot;ti&quot;:&quot;characters&quot;,&quot;vs&quot;:{&quot;f&quot;:[833,810],&quot;i&quot;:{&quot;d&quot;:&quot;JV2nfnY4dkJgN91h3e8B5w&quot;,&quot;p&quot;:true}}}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pgyhUCyn2Kd0irThorRRA&quot;,&quot;gi&quot;:&quot;baLuB68bWltfw5SejOjx7w&quot;,&quot;ti&quot;:&quot;characters&quot;,&quot;vs&quot;:{&quot;f&quot;:[833,810],&quot;i&quot;:{&quot;d&quot;:&quot;jpgyhUCyn2Kd0irThorRRA&quot;,&quot;p&quot;:true}}}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K9QTF5mcl-7ms_gr2d9PVg&quot;,&quot;gi&quot;:&quot;baLuB68bWltfw5SejOjx7w&quot;,&quot;ti&quot;:&quot;characters&quot;,&quot;vs&quot;:{&quot;f&quot;:[833,810],&quot;i&quot;:{&quot;d&quot;:&quot;K9QTF5mcl-7ms_gr2d9PVg&quot;,&quot;p&quot;:true}}}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_nn3IjCSMTpxW9ICnRYTLw&quot;,&quot;gi&quot;:&quot;baLuB68bWltfw5SejOjx7w&quot;,&quot;ti&quot;:&quot;characters&quot;,&quot;vs&quot;:{&quot;f&quot;:[833,810],&quot;i&quot;:{&quot;d&quot;:&quot;_nn3IjCSMTpxW9ICnRYTLw&quot;,&quot;p&quot;:true}}}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_nn3IjCSMTpxW9ICnRYTLw&quot;,&quot;gi&quot;:&quot;baLuB68bWltfw5SejOjx7w&quot;,&quot;ti&quot;:&quot;characters&quot;,&quot;vs&quot;:{&quot;f&quot;:[833,810],&quot;i&quot;:{&quot;d&quot;:&quot;_nn3IjCSMTpxW9ICnRYTLw&quot;,&quot;p&quot;:true}}}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LQVznvoPo1vpUVpfM1sIyA&quot;,&quot;gi&quot;:&quot;baLuB68bWltfw5SejOjx7w&quot;,&quot;ti&quot;:&quot;characters&quot;,&quot;vs&quot;:{&quot;f&quot;:[833,810],&quot;i&quot;:{&quot;d&quot;:&quot;LQVznvoPo1vpUVpfM1sIyA&quot;,&quot;p&quot;:true}}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pgyhUCyn2Kd0irThorRRA&quot;,&quot;gi&quot;:&quot;baLuB68bWltfw5SejOjx7w&quot;,&quot;ti&quot;:&quot;characters&quot;,&quot;vs&quot;:{&quot;f&quot;:[833,810],&quot;i&quot;:{&quot;d&quot;:&quot;jpgyhUCyn2Kd0irThorRRA&quot;,&quot;p&quot;:true}}}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LQVznvoPo1vpUVpfM1sIyA&quot;,&quot;gi&quot;:&quot;baLuB68bWltfw5SejOjx7w&quot;,&quot;ti&quot;:&quot;characters&quot;,&quot;vs&quot;:{&quot;f&quot;:[833,810],&quot;i&quot;:{&quot;d&quot;:&quot;LQVznvoPo1vpUVpfM1sIyA&quot;,&quot;p&quot;:true}}}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pgyhUCyn2Kd0irThorRRA&quot;,&quot;gi&quot;:&quot;baLuB68bWltfw5SejOjx7w&quot;,&quot;ti&quot;:&quot;characters&quot;,&quot;vs&quot;:{&quot;f&quot;:[833,810],&quot;i&quot;:{&quot;d&quot;:&quot;jpgyhUCyn2Kd0irThorRRA&quot;,&quot;p&quot;:true}}}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LQVznvoPo1vpUVpfM1sIyA&quot;,&quot;gi&quot;:&quot;baLuB68bWltfw5SejOjx7w&quot;,&quot;ti&quot;:&quot;characters&quot;,&quot;vs&quot;:{&quot;f&quot;:[833,810],&quot;i&quot;:{&quot;d&quot;:&quot;LQVznvoPo1vpUVpfM1sIyA&quot;,&quot;p&quot;:true}}}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pgyhUCyn2Kd0irThorRRA&quot;,&quot;gi&quot;:&quot;baLuB68bWltfw5SejOjx7w&quot;,&quot;ti&quot;:&quot;characters&quot;,&quot;vs&quot;:{&quot;f&quot;:[833,810],&quot;i&quot;:{&quot;d&quot;:&quot;jpgyhUCyn2Kd0irThorRRA&quot;,&quot;p&quot;:true}}}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cjpqpV8cueyLf-cb8l_Z6Q&quot;,&quot;gi&quot;:&quot;baLuB68bWltfw5SejOjx7w&quot;,&quot;ti&quot;:&quot;characters&quot;,&quot;vs&quot;:{&quot;f&quot;:[833,810],&quot;i&quot;:{&quot;d&quot;:&quot;cjpqpV8cueyLf-cb8l_Z6Q&quot;,&quot;p&quot;:true}}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xowaZKvp26LHwMWEd6jX_w&quot;,&quot;gi&quot;:&quot;OE57hFybVLQ2qLBbt6KSgA&quot;,&quot;ti&quot;:&quot;characters&quot;,&quot;vs&quot;:{&quot;f&quot;:[1480,708],&quot;i&quot;:{&quot;d&quot;:&quot;xowaZKvp26LHwMWEd6jX_w&quot;,&quot;p&quot;:true}}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6j8DN5icK0p31RX41PAAog&quot;,&quot;gi&quot;:&quot;OE57hFybVLQ2qLBbt6KSgA&quot;,&quot;ti&quot;:&quot;characters&quot;,&quot;vs&quot;:{&quot;f&quot;:[1480,708],&quot;i&quot;:{&quot;d&quot;:&quot;6j8DN5icK0p31RX41PAAog&quot;,&quot;p&quot;:true}}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elNrnQjuVZE-XYrRFW8Q0A&quot;,&quot;gi&quot;:&quot;OE57hFybVLQ2qLBbt6KSgA&quot;,&quot;ti&quot;:&quot;characters&quot;,&quot;vs&quot;:{&quot;f&quot;:[1480,708],&quot;i&quot;:{&quot;d&quot;:&quot;elNrnQjuVZE-XYrRFW8Q0A&quot;,&quot;p&quot;:true}}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mM6fChDiBYIpeCJKo4B1-w&quot;,&quot;gi&quot;:&quot;OE57hFybVLQ2qLBbt6KSgA&quot;,&quot;ti&quot;:&quot;characters&quot;,&quot;vs&quot;:{&quot;f&quot;:[1480,708],&quot;i&quot;:{&quot;d&quot;:&quot;mM6fChDiBYIpeCJKo4B1-w&quot;,&quot;p&quot;:true}}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tON5KbkOTXMKddMdoPuVGA&quot;,&quot;gi&quot;:&quot;OE57hFybVLQ2qLBbt6KSgA&quot;,&quot;ti&quot;:&quot;characters&quot;,&quot;vs&quot;:{&quot;f&quot;:[1480,708],&quot;i&quot;:{&quot;d&quot;:&quot;tON5KbkOTXMKddMdoPuVGA&quot;,&quot;p&quot;:true}}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-PuIG1kIaqi2Gx2ISjA4Q&quot;,&quot;gi&quot;:&quot;qR5bs5Zs6ZbeO90QRJdMFQ&quot;,&quot;ti&quot;:&quot;characters&quot;,&quot;vs&quot;:{&quot;f&quot;:[825,708],&quot;i&quot;:{&quot;d&quot;:&quot;F-PuIG1kIaqi2Gx2ISjA4Q&quot;,&quot;p&quot;:true}}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Hjy3xYR-1WjbgL8_SOrD0Q&quot;,&quot;gi&quot;:&quot;bRhSr370TCwEvbet87-Kew&quot;,&quot;ti&quot;:&quot;characters&quot;,&quot;vs&quot;:{&quot;f&quot;:[1640,708],&quot;i&quot;:{&quot;d&quot;:&quot;Hjy3xYR-1WjbgL8_SOrD0Q&quot;,&quot;p&quot;:true}}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cpGeaDmrI_acWlCSHdFIxA&quot;,&quot;gi&quot;:&quot;EEDfotQZPZ7aufmYm3AU0A&quot;,&quot;ti&quot;:&quot;characters&quot;,&quot;vs&quot;:{&quot;f&quot;:[1579,708],&quot;i&quot;:{&quot;d&quot;:&quot;cpGeaDmrI_acWlCSHdFIxA&quot;,&quot;p&quot;:true}}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tpNfWdCO0J3T1rgeyGooLw&quot;,&quot;gi&quot;:&quot;1_5zDBL4qXP56SnRFpid3A&quot;,&quot;ti&quot;:&quot;characters&quot;,&quot;vs&quot;:{&quot;f&quot;:[852,810],&quot;i&quot;:{&quot;d&quot;:&quot;tpNfWdCO0J3T1rgeyGooLw&quot;,&quot;p&quot;:true}}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7OaoaCtWJSgwVKaPAeWv3A&quot;,&quot;gi&quot;:&quot;FdswZcQGgGYu3mQG4pbm4A&quot;,&quot;ti&quot;:&quot;characters&quot;,&quot;vs&quot;:{&quot;f&quot;:[1438,674],&quot;i&quot;:{&quot;d&quot;:&quot;7OaoaCtWJSgwVKaPAeWv3A&quot;,&quot;p&quot;:true}}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iZy5DFfOdZFSUX6wuqjZcA&quot;,&quot;gi&quot;:&quot;B_ZoME8Um5gIPsvaw5hqWQ&quot;,&quot;ti&quot;:&quot;characters&quot;,&quot;vs&quot;:{&quot;f&quot;:[690,691],&quot;i&quot;:{&quot;d&quot;:&quot;iZy5DFfOdZFSUX6wuqjZcA&quot;,&quot;p&quot;:true}}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iZy5DFfOdZFSUX6wuqjZcA&quot;,&quot;gi&quot;:&quot;B_ZoME8Um5gIPsvaw5hqWQ&quot;,&quot;ti&quot;:&quot;characters&quot;,&quot;vs&quot;:{&quot;f&quot;:[690,691],&quot;i&quot;:{&quot;d&quot;:&quot;iZy5DFfOdZFSUX6wuqjZcA&quot;,&quot;p&quot;:true}}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1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3"/>
  <p:tag name="ARTICULATE_SLIDE_THUMBNAIL_REFRESH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iZy5DFfOdZFSUX6wuqjZcA&quot;,&quot;gi&quot;:&quot;B_ZoME8Um5gIPsvaw5hqWQ&quot;,&quot;ti&quot;:&quot;characters&quot;,&quot;vs&quot;:{&quot;f&quot;:[690,691],&quot;i&quot;:{&quot;d&quot;:&quot;iZy5DFfOdZFSUX6wuqjZcA&quot;,&quot;p&quot;:true}}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329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2"/>
  <p:tag name="ARTICULATE_SLIDE_THUMBNAIL_REFRESH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0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7"/>
  <p:tag name="ARTICULATE_SLIDE_THUMBNAIL_REFRESH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oLSTgPrsv1fjJx01tZ4tgw&quot;,&quot;gi&quot;:&quot;FGqgo8LJlWW1vXT3-lNxyg&quot;,&quot;ti&quot;:&quot;ui_elements&quot;,&quot;vs&quot;:{&quot;f&quot;:[335],&quot;i&quot;:{&quot;d&quot;:&quot;oLSTgPrsv1fjJx01tZ4tgw&quot;,&quot;p&quot;:true}}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7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10"/>
  <p:tag name="ARTICULATE_SLIDE_THUMBNAIL_REFRESH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554b9cf3-16c7-4dc8-afd5-014a918b0650"/>
  <p:tag name="ARTICULATE_SLIDE_PAUSE" val="1"/>
  <p:tag name="ARTICULATE_HIDE_SLIDE" val="0"/>
  <p:tag name="ARTICULATE_PLAYER_CONTROL_PREVIOUS" val="True"/>
  <p:tag name="ARTICULATE_PLAYER_CONTROL_NEXT" val="True"/>
  <p:tag name="ARTICULATE_USED_LAYOUT" val="6"/>
  <p:tag name="ARTICULATE_SLIDE_THUMBNAIL_REFRESH" val="1"/>
</p:tagLst>
</file>

<file path=ppt/theme/theme1.xml><?xml version="1.0" encoding="utf-8"?>
<a:theme xmlns:a="http://schemas.openxmlformats.org/drawingml/2006/main" name="Template 12 Light">
  <a:themeElements>
    <a:clrScheme name="Radian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CBDC4"/>
      </a:accent1>
      <a:accent2>
        <a:srgbClr val="2F528E"/>
      </a:accent2>
      <a:accent3>
        <a:srgbClr val="566274"/>
      </a:accent3>
      <a:accent4>
        <a:srgbClr val="212A35"/>
      </a:accent4>
      <a:accent5>
        <a:srgbClr val="B8CDD4"/>
      </a:accent5>
      <a:accent6>
        <a:srgbClr val="48AECE"/>
      </a:accent6>
      <a:hlink>
        <a:srgbClr val="0563C1"/>
      </a:hlink>
      <a:folHlink>
        <a:srgbClr val="954F72"/>
      </a:folHlink>
    </a:clrScheme>
    <a:fontScheme name="Template 12 Fonts">
      <a:majorFont>
        <a:latin typeface="Montserrat Medium"/>
        <a:ea typeface=""/>
        <a:cs typeface=""/>
      </a:majorFont>
      <a:minorFont>
        <a:latin typeface="Open Sans Regular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entPassPackage>
  <PackageId>Template-00029-PPT</PackageId>
</ContentPassPackage>
</file>

<file path=customXml/itemProps1.xml><?xml version="1.0" encoding="utf-8"?>
<ds:datastoreItem xmlns:ds="http://schemas.openxmlformats.org/officeDocument/2006/customXml" ds:itemID="{86E5DB36-8EB6-41DA-A92D-325F3F7C3833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14753</TotalTime>
  <Words>10943</Words>
  <Application>Microsoft Office PowerPoint</Application>
  <PresentationFormat>Widescreen</PresentationFormat>
  <Paragraphs>2460</Paragraphs>
  <Slides>184</Slides>
  <Notes>155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184</vt:i4>
      </vt:variant>
    </vt:vector>
  </HeadingPairs>
  <TitlesOfParts>
    <vt:vector size="196" baseType="lpstr">
      <vt:lpstr>MS PGothic</vt:lpstr>
      <vt:lpstr>Arial</vt:lpstr>
      <vt:lpstr>Calibri</vt:lpstr>
      <vt:lpstr>Corbel</vt:lpstr>
      <vt:lpstr>Gotham Condensed Bold</vt:lpstr>
      <vt:lpstr>Gotham Condensed Book</vt:lpstr>
      <vt:lpstr>Gotham Condensed Medium</vt:lpstr>
      <vt:lpstr>Open Sans Regular</vt:lpstr>
      <vt:lpstr>Times New Roman</vt:lpstr>
      <vt:lpstr>Verdana</vt:lpstr>
      <vt:lpstr>Wingdings</vt:lpstr>
      <vt:lpstr>Template 12 Light</vt:lpstr>
      <vt:lpstr>LEADERSHIP SKILLS</vt:lpstr>
      <vt:lpstr>WELCOME</vt:lpstr>
      <vt:lpstr>SESSION RULES</vt:lpstr>
      <vt:lpstr>SESSION RULES</vt:lpstr>
      <vt:lpstr>OBJECTIVES</vt:lpstr>
      <vt:lpstr>AGENDA</vt:lpstr>
      <vt:lpstr>MODULE ONE</vt:lpstr>
      <vt:lpstr>LEADERSHIP</vt:lpstr>
      <vt:lpstr>ACTIVITY 1 LEADERSHIP</vt:lpstr>
      <vt:lpstr>LEADERSHIP :  DEFINITION</vt:lpstr>
      <vt:lpstr>LEADERSHIP :  DEFINITION</vt:lpstr>
      <vt:lpstr>LEADERSHIP :  STYLES</vt:lpstr>
      <vt:lpstr>LEADERSHIP :  STYLES</vt:lpstr>
      <vt:lpstr>LEADERSHIP :  STYLES</vt:lpstr>
      <vt:lpstr>LEADERSHIP :  STYLES</vt:lpstr>
      <vt:lpstr>LEADERSHIP :  STYLES</vt:lpstr>
      <vt:lpstr>LEADERSHIP :  STYLES</vt:lpstr>
      <vt:lpstr>ACTIVITY 2 FACTORS EFFECTING STYLE</vt:lpstr>
      <vt:lpstr>LEADERSHIP :  FACTORS EFFECTING STYLE</vt:lpstr>
      <vt:lpstr>LEADERSHIP :  CHANGE LEADERSHIP</vt:lpstr>
      <vt:lpstr>LEADERSHIP :  CHANGE LEADERSHIP</vt:lpstr>
      <vt:lpstr>LEADERSHIP :  THEORIES OF LEADERSHIP</vt:lpstr>
      <vt:lpstr>LEADERSHIP :  THEORIES OF LEADERSHIP</vt:lpstr>
      <vt:lpstr>LEADERSHIP :  THEORIES OF LEADERSHIP</vt:lpstr>
      <vt:lpstr>LEADERSHIP :  THEORIES OF LEADERSHIP</vt:lpstr>
      <vt:lpstr>LEADERSHIP :  THEORIES OF LEADERSHIP</vt:lpstr>
      <vt:lpstr>MODULE TWO</vt:lpstr>
      <vt:lpstr>TEAM BUILDING</vt:lpstr>
      <vt:lpstr>ACTIVITY 2 TEAM BUILDING</vt:lpstr>
      <vt:lpstr>TEAM BUILDING</vt:lpstr>
      <vt:lpstr>TEAM BUILDING</vt:lpstr>
      <vt:lpstr>TEAM BUILDING</vt:lpstr>
      <vt:lpstr>TEAM BUILDING</vt:lpstr>
      <vt:lpstr>TEAM BUILDING</vt:lpstr>
      <vt:lpstr>TEAM BUILDING</vt:lpstr>
      <vt:lpstr>ACTIVITY 3 TEAM NORMS</vt:lpstr>
      <vt:lpstr>LEADERSHIP :  TEAM NORMS</vt:lpstr>
      <vt:lpstr>LEADERSHIP :  TORI</vt:lpstr>
      <vt:lpstr>LEADERSHIP :  TORI</vt:lpstr>
      <vt:lpstr>MODULE THREE</vt:lpstr>
      <vt:lpstr>LEADERSHIP :  SUCCESS DRIVEN</vt:lpstr>
      <vt:lpstr>ACTIVITY 4 DRIVERS FOR SUCCESS</vt:lpstr>
      <vt:lpstr>LEADERSHIP :  SUCCESS DRIVEN</vt:lpstr>
      <vt:lpstr>LEADERSHIP :  SUCCESS DRIVEN</vt:lpstr>
      <vt:lpstr>LEADERSHIP :  SUCCESS DRIVEN</vt:lpstr>
      <vt:lpstr>LEADERSHIP :  SUCCESS DRIVEN</vt:lpstr>
      <vt:lpstr>LEADERSHIP :  SUCCESS DRIVEN</vt:lpstr>
      <vt:lpstr>LEADERSHIP :  SUCCESS DRIVEN</vt:lpstr>
      <vt:lpstr>LEADERSHIP :  SUCCESS DRIVEN</vt:lpstr>
      <vt:lpstr>LEADERSHIP :  BUSINESS REALITIES</vt:lpstr>
      <vt:lpstr>MODULE FOUR</vt:lpstr>
      <vt:lpstr>DIFFERENT EMPLOYEES</vt:lpstr>
      <vt:lpstr>DIFFERENT EMPLOYEES: DISC </vt:lpstr>
      <vt:lpstr>ACTIVITY 5 DISC MODEL </vt:lpstr>
      <vt:lpstr>DIFFERENT EMPLOYEES: DISC </vt:lpstr>
      <vt:lpstr>Q1</vt:lpstr>
      <vt:lpstr>Q2</vt:lpstr>
      <vt:lpstr>Q3</vt:lpstr>
      <vt:lpstr>Q4</vt:lpstr>
      <vt:lpstr>Q5</vt:lpstr>
      <vt:lpstr>Q6</vt:lpstr>
      <vt:lpstr>Q7</vt:lpstr>
      <vt:lpstr>Q8</vt:lpstr>
      <vt:lpstr>Q9</vt:lpstr>
      <vt:lpstr>Q10</vt:lpstr>
      <vt:lpstr>Q11</vt:lpstr>
      <vt:lpstr>Q12</vt:lpstr>
      <vt:lpstr>Q13</vt:lpstr>
      <vt:lpstr>Q14</vt:lpstr>
      <vt:lpstr>Q15</vt:lpstr>
      <vt:lpstr>DIFFERENT EMPLOYEES: DISC </vt:lpstr>
      <vt:lpstr>Q1</vt:lpstr>
      <vt:lpstr>Q2</vt:lpstr>
      <vt:lpstr>Q3</vt:lpstr>
      <vt:lpstr>Q4</vt:lpstr>
      <vt:lpstr>Q5</vt:lpstr>
      <vt:lpstr>Q6</vt:lpstr>
      <vt:lpstr>Q7</vt:lpstr>
      <vt:lpstr>Q8</vt:lpstr>
      <vt:lpstr>Q9</vt:lpstr>
      <vt:lpstr>Q10</vt:lpstr>
      <vt:lpstr>Q11</vt:lpstr>
      <vt:lpstr>Q12</vt:lpstr>
      <vt:lpstr>Q13</vt:lpstr>
      <vt:lpstr>Q14</vt:lpstr>
      <vt:lpstr>Q15</vt:lpstr>
      <vt:lpstr>DIFFERENT EMPLOYEES: DISC </vt:lpstr>
      <vt:lpstr>DIFFERENT EMPLOYEES: DISC </vt:lpstr>
      <vt:lpstr>DIFFERENT EMPLOYEES: DISC </vt:lpstr>
      <vt:lpstr>DIFFERENT EMPLOYEES: DISC </vt:lpstr>
      <vt:lpstr>DIFFERENT EMPLOYEES: DISC </vt:lpstr>
      <vt:lpstr>DIFFERENT EMPLOYEES: DISC </vt:lpstr>
      <vt:lpstr>ACTIVITY 6 DISC MODEL </vt:lpstr>
      <vt:lpstr>DIFFERENT EMPLOYEES: DISC </vt:lpstr>
      <vt:lpstr>DIFFERENT EMPLOYEES: DISC </vt:lpstr>
      <vt:lpstr>DIFFERENT EMPLOYEES: DISC </vt:lpstr>
      <vt:lpstr>DIFFERENT EMPLOYEES: DISC </vt:lpstr>
      <vt:lpstr>DIFFERENT EMPLOYEES: EMPLOYEE TYPES</vt:lpstr>
      <vt:lpstr>ACTIVITY 7 EMPLOYEE TYPES</vt:lpstr>
      <vt:lpstr>DIFFERENT EMPLOYEES: EMPLOYEE TYPES</vt:lpstr>
      <vt:lpstr>DIFFERENT EMPLOYEES: EMPLOYEE TYPES</vt:lpstr>
      <vt:lpstr>DIFFERENT EMPLOYEES: EMPLOYEE TYPES</vt:lpstr>
      <vt:lpstr>DIFFERENT EMPLOYEES: EMPLOYEE TYPES</vt:lpstr>
      <vt:lpstr>MODULE FIVE</vt:lpstr>
      <vt:lpstr>COACHING &amp; MENTORING</vt:lpstr>
      <vt:lpstr>ACTIVITY 8 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ACTIVITY 9 COACHING ASSESSMENT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COACHING &amp; MENTORING</vt:lpstr>
      <vt:lpstr>ACTIVITY 10 LEARNING STYLES</vt:lpstr>
      <vt:lpstr>COACHING &amp; MENTORING</vt:lpstr>
      <vt:lpstr>COACHING &amp; MENTORING</vt:lpstr>
      <vt:lpstr>COACHING &amp; MENTORING</vt:lpstr>
      <vt:lpstr>COACHING &amp; MENTORING</vt:lpstr>
      <vt:lpstr>MODULE SIX</vt:lpstr>
      <vt:lpstr>PROBLEM SOLVING</vt:lpstr>
      <vt:lpstr>PROBLEM SOLVING</vt:lpstr>
      <vt:lpstr>ACTIVITY 11 PROBLEM SOLVING</vt:lpstr>
      <vt:lpstr>PROBLEM SOLVING</vt:lpstr>
      <vt:lpstr>PROBLEM SOLVING:  FISH BONE METHOD</vt:lpstr>
      <vt:lpstr>ACTIVITY 12:  PART 1 FISH BONE METHOD</vt:lpstr>
      <vt:lpstr>PROBLEM SOLVING:  FISH BONE METHOD</vt:lpstr>
      <vt:lpstr>ACTIVITY 12:  PART 2 FISH BONE METHOD</vt:lpstr>
      <vt:lpstr>PROBLEM SOLVING:  FISH BONE METHOD</vt:lpstr>
      <vt:lpstr>PROBLEM SOLVING:  FISH BONE METHOD</vt:lpstr>
      <vt:lpstr>PROBLEM SOLVING:  FISH BONE METHOD</vt:lpstr>
      <vt:lpstr>PROBLEM SOLVING:  FISH BONE METHOD</vt:lpstr>
      <vt:lpstr>ACTIVITY 12:  PART 3 FISH BONE METHOD</vt:lpstr>
      <vt:lpstr>PROBLEM SOLVING:  FISH BONE METHOD</vt:lpstr>
      <vt:lpstr>DECISION MAKING</vt:lpstr>
      <vt:lpstr>ACTIVITY 13  PART 1 EISENHOWER</vt:lpstr>
      <vt:lpstr>DECISION MAKING</vt:lpstr>
      <vt:lpstr>ACTIVITY 13  PART 2 EISENHOWER</vt:lpstr>
      <vt:lpstr>DECISION MAKING</vt:lpstr>
      <vt:lpstr>DECISION MAKING</vt:lpstr>
      <vt:lpstr>CONFLICT RESLOUTION</vt:lpstr>
      <vt:lpstr>CONFLICT RESLOUTION</vt:lpstr>
      <vt:lpstr>CONFLICT RESLOUTION</vt:lpstr>
      <vt:lpstr>ACTIVITY 14 CONFLICT RESOLUTION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RESLOUTION</vt:lpstr>
      <vt:lpstr>CONFLICT RESOLUTION</vt:lpstr>
      <vt:lpstr>MODULE SEVEN</vt:lpstr>
      <vt:lpstr>BOSS TO LEADER</vt:lpstr>
      <vt:lpstr>ACTIVITY 15 BAD v GOOD</vt:lpstr>
      <vt:lpstr>BOSS TO LEADER</vt:lpstr>
      <vt:lpstr>BOSS TO LEADER</vt:lpstr>
      <vt:lpstr>BOSS TO LEADER</vt:lpstr>
      <vt:lpstr>BOSS TO LEADER</vt:lpstr>
      <vt:lpstr>BOSS TO LEADER</vt:lpstr>
      <vt:lpstr>BOSS TO LEADER</vt:lpstr>
      <vt:lpstr>BOSS TO LEADER</vt:lpstr>
    </vt:vector>
  </TitlesOfParts>
  <Company>FIAT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Ehab Ghoneimy</dc:creator>
  <cp:lastModifiedBy>Fatma Alsagaf</cp:lastModifiedBy>
  <cp:revision>570</cp:revision>
  <dcterms:created xsi:type="dcterms:W3CDTF">2020-07-30T09:51:18Z</dcterms:created>
  <dcterms:modified xsi:type="dcterms:W3CDTF">2025-11-18T12:28:20Z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Template 1</vt:lpwstr>
  </property>
  <property fmtid="{D5CDD505-2E9C-101B-9397-08002B2CF9AE}" pid="3" name="ArticulateUseProject">
    <vt:lpwstr>1</vt:lpwstr>
  </property>
  <property fmtid="{D5CDD505-2E9C-101B-9397-08002B2CF9AE}" pid="4" name="ArticulateProjectVersion">
    <vt:lpwstr>8</vt:lpwstr>
  </property>
  <property fmtid="{D5CDD505-2E9C-101B-9397-08002B2CF9AE}" pid="5" name="ArticulateGUID">
    <vt:lpwstr>C578872A-7C27-4FFF-AA9A-20254FA2E07D</vt:lpwstr>
  </property>
  <property fmtid="{D5CDD505-2E9C-101B-9397-08002B2CF9AE}" pid="6" name="ArticulateProjectFull">
    <vt:lpwstr>G:\My Drive\FCAME Training Team Only\Waiting For Review\Workshop Management\SEWKMGTIL - Workshop Management New template.ppta</vt:lpwstr>
  </property>
  <property fmtid="{D5CDD505-2E9C-101B-9397-08002B2CF9AE}" pid="7" name="MSIP_Label_a8b038a4-b690-439f-9fce-f9c106be0ae1_Enabled">
    <vt:lpwstr>true</vt:lpwstr>
  </property>
  <property fmtid="{D5CDD505-2E9C-101B-9397-08002B2CF9AE}" pid="8" name="MSIP_Label_a8b038a4-b690-439f-9fce-f9c106be0ae1_SetDate">
    <vt:lpwstr>2024-10-16T04:02:42Z</vt:lpwstr>
  </property>
  <property fmtid="{D5CDD505-2E9C-101B-9397-08002B2CF9AE}" pid="9" name="MSIP_Label_a8b038a4-b690-439f-9fce-f9c106be0ae1_Method">
    <vt:lpwstr>Standard</vt:lpwstr>
  </property>
  <property fmtid="{D5CDD505-2E9C-101B-9397-08002B2CF9AE}" pid="10" name="MSIP_Label_a8b038a4-b690-439f-9fce-f9c106be0ae1_Name">
    <vt:lpwstr>Restricted - No Encryption</vt:lpwstr>
  </property>
  <property fmtid="{D5CDD505-2E9C-101B-9397-08002B2CF9AE}" pid="11" name="MSIP_Label_a8b038a4-b690-439f-9fce-f9c106be0ae1_SiteId">
    <vt:lpwstr>79ddd250-40e1-4d41-ba0f-c9e9849725cb</vt:lpwstr>
  </property>
  <property fmtid="{D5CDD505-2E9C-101B-9397-08002B2CF9AE}" pid="12" name="MSIP_Label_a8b038a4-b690-439f-9fce-f9c106be0ae1_ActionId">
    <vt:lpwstr>9e1344b5-23a1-4da8-aa32-c7fa5c72444c</vt:lpwstr>
  </property>
  <property fmtid="{D5CDD505-2E9C-101B-9397-08002B2CF9AE}" pid="13" name="MSIP_Label_a8b038a4-b690-439f-9fce-f9c106be0ae1_ContentBits">
    <vt:lpwstr>2</vt:lpwstr>
  </property>
  <property fmtid="{D5CDD505-2E9C-101B-9397-08002B2CF9AE}" pid="14" name="ClassificationContentMarkingFooterLocations">
    <vt:lpwstr>Template 12 Light:8</vt:lpwstr>
  </property>
  <property fmtid="{D5CDD505-2E9C-101B-9397-08002B2CF9AE}" pid="15" name="ClassificationContentMarkingFooterText">
    <vt:lpwstr>Restricted : General Al-Futtaim Group</vt:lpwstr>
  </property>
</Properties>
</file>

<file path=docProps/thumbnail.jpeg>
</file>